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verage" pitchFamily="2" charset="77"/>
      <p:regular r:id="rId20"/>
    </p:embeddedFont>
    <p:embeddedFont>
      <p:font typeface="Comfortaa" pitchFamily="2" charset="0"/>
      <p:regular r:id="rId21"/>
      <p:bold r:id="rId22"/>
    </p:embeddedFont>
    <p:embeddedFont>
      <p:font typeface="Oswald" pitchFamily="2" charset="77"/>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2b2162d66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2b2162d6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3e7d8ff7e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3e7d8ff7e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f5ba1842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f5ba184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3f5ba1842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3f5ba1842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2b2162d66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2b2162d6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2b2162d6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22b2162d6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2b2162d6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22b2162d6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a95bff4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a95bff4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acc2f3a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acc2f3a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3acc2f3ac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3acc2f3ac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acc2f3ac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3acc2f3ac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22b2162d6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22b2162d6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3acc2f3acc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3acc2f3ac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2b2162d66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2b2162d6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acc2f3ac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acc2f3ac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acc2f3ac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acc2f3ac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grpSp>
        <p:nvGrpSpPr>
          <p:cNvPr id="13" name="Google Shape;13;p2"/>
          <p:cNvGrpSpPr/>
          <p:nvPr/>
        </p:nvGrpSpPr>
        <p:grpSpPr>
          <a:xfrm>
            <a:off x="4350279" y="2855377"/>
            <a:ext cx="443589" cy="105632"/>
            <a:chOff x="4137525" y="2915950"/>
            <a:chExt cx="869100" cy="207000"/>
          </a:xfrm>
        </p:grpSpPr>
        <p:sp>
          <p:nvSpPr>
            <p:cNvPr id="14" name="Google Shape;14;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 name="Google Shape;18;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1" name="Google Shape;41;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8" name="Google Shape;48;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1" name="Google Shape;51;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mt="29000"/>
          </a:blip>
          <a:stretch>
            <a:fillRect/>
          </a:stretch>
        </p:blipFill>
        <p:spPr>
          <a:xfrm rot="-1724559">
            <a:off x="5530828" y="-612312"/>
            <a:ext cx="5127621" cy="3196346"/>
          </a:xfrm>
          <a:prstGeom prst="rect">
            <a:avLst/>
          </a:prstGeom>
          <a:noFill/>
          <a:ln>
            <a:noFill/>
          </a:ln>
        </p:spPr>
      </p:pic>
      <p:pic>
        <p:nvPicPr>
          <p:cNvPr id="10" name="Google Shape;10;p1"/>
          <p:cNvPicPr preferRelativeResize="0"/>
          <p:nvPr/>
        </p:nvPicPr>
        <p:blipFill>
          <a:blip r:embed="rId13">
            <a:alphaModFix amt="30000"/>
          </a:blip>
          <a:stretch>
            <a:fillRect/>
          </a:stretch>
        </p:blipFill>
        <p:spPr>
          <a:xfrm rot="7139388">
            <a:off x="-1072249" y="-217725"/>
            <a:ext cx="6108573" cy="3807824"/>
          </a:xfrm>
          <a:prstGeom prst="rect">
            <a:avLst/>
          </a:prstGeom>
          <a:noFill/>
          <a:ln>
            <a:noFill/>
          </a:ln>
        </p:spPr>
      </p:pic>
      <p:pic>
        <p:nvPicPr>
          <p:cNvPr id="11" name="Google Shape;11;p1"/>
          <p:cNvPicPr preferRelativeResize="0"/>
          <p:nvPr/>
        </p:nvPicPr>
        <p:blipFill>
          <a:blip r:embed="rId13">
            <a:alphaModFix amt="29000"/>
          </a:blip>
          <a:stretch>
            <a:fillRect/>
          </a:stretch>
        </p:blipFill>
        <p:spPr>
          <a:xfrm rot="1408049">
            <a:off x="1884001" y="3378549"/>
            <a:ext cx="3792249" cy="2363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moj9KQ-oizA"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1X8p0vhsWR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kids.britannica.com/students/assembly/view/17195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archive.nytimes.com/well.blogs.nytimes.com/2015/10/29/ask-well-is-it-safe-to-eat-moldy-brea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JW63U2mzqo"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images6.alphacoders.com/103/thumb-1920-1033690.jpg" TargetMode="External"/><Relationship Id="rId5" Type="http://schemas.openxmlformats.org/officeDocument/2006/relationships/hyperlink" Target="https://th.bing.com/th/id/OIP.2zJkULRZzzs057IRx_prwgHaEK?w=328&amp;h=184&amp;c=7&amp;r=0&amp;o=5&amp;pid=1.7"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700" y="1370525"/>
            <a:ext cx="8520600" cy="929100"/>
          </a:xfrm>
          <a:prstGeom prst="rect">
            <a:avLst/>
          </a:prstGeom>
          <a:noFill/>
        </p:spPr>
        <p:txBody>
          <a:bodyPr spcFirstLastPara="1" wrap="square" lIns="91425" tIns="91425" rIns="91425" bIns="91425" anchor="b" anchorCtr="0">
            <a:normAutofit/>
          </a:bodyPr>
          <a:lstStyle/>
          <a:p>
            <a:pPr marL="0" lvl="0" indent="0" algn="ctr" rtl="0">
              <a:spcBef>
                <a:spcPts val="0"/>
              </a:spcBef>
              <a:spcAft>
                <a:spcPts val="0"/>
              </a:spcAft>
              <a:buNone/>
            </a:pPr>
            <a:r>
              <a:rPr lang="en" sz="4000">
                <a:latin typeface="Comfortaa"/>
                <a:ea typeface="Comfortaa"/>
                <a:cs typeface="Comfortaa"/>
                <a:sym typeface="Comfortaa"/>
              </a:rPr>
              <a:t>Health through the Microscope</a:t>
            </a:r>
            <a:endParaRPr sz="4000">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Day 2</a:t>
            </a:r>
            <a:endParaRPr>
              <a:latin typeface="Comfortaa"/>
              <a:ea typeface="Comfortaa"/>
              <a:cs typeface="Comfortaa"/>
              <a:sym typeface="Comfortaa"/>
            </a:endParaRPr>
          </a:p>
        </p:txBody>
      </p:sp>
      <p:sp>
        <p:nvSpPr>
          <p:cNvPr id="124" name="Google Shape;12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Comfortaa"/>
                <a:ea typeface="Comfortaa"/>
                <a:cs typeface="Comfortaa"/>
                <a:sym typeface="Comfortaa"/>
              </a:rPr>
              <a:t>Let’s Review what we learned during the last class</a:t>
            </a:r>
            <a:endParaRPr>
              <a:solidFill>
                <a:schemeClr val="dk1"/>
              </a:solidFill>
              <a:latin typeface="Comfortaa"/>
              <a:ea typeface="Comfortaa"/>
              <a:cs typeface="Comfortaa"/>
              <a:sym typeface="Comfortaa"/>
            </a:endParaRPr>
          </a:p>
          <a:p>
            <a:pPr marL="0" lvl="0" indent="0" algn="l" rtl="0">
              <a:spcBef>
                <a:spcPts val="1200"/>
              </a:spcBef>
              <a:spcAft>
                <a:spcPts val="0"/>
              </a:spcAft>
              <a:buNone/>
            </a:pPr>
            <a:endParaRPr>
              <a:solidFill>
                <a:schemeClr val="dk1"/>
              </a:solidFill>
              <a:latin typeface="Comfortaa"/>
              <a:ea typeface="Comfortaa"/>
              <a:cs typeface="Comfortaa"/>
              <a:sym typeface="Comfortaa"/>
            </a:endParaRPr>
          </a:p>
          <a:p>
            <a:pPr marL="0" lvl="0" indent="0" algn="l" rtl="0">
              <a:spcBef>
                <a:spcPts val="1200"/>
              </a:spcBef>
              <a:spcAft>
                <a:spcPts val="0"/>
              </a:spcAft>
              <a:buNone/>
            </a:pPr>
            <a:endParaRPr>
              <a:solidFill>
                <a:schemeClr val="dk1"/>
              </a:solidFill>
              <a:latin typeface="Comfortaa"/>
              <a:ea typeface="Comfortaa"/>
              <a:cs typeface="Comfortaa"/>
              <a:sym typeface="Comfortaa"/>
            </a:endParaRPr>
          </a:p>
          <a:p>
            <a:pPr marL="0" lvl="0" indent="0" algn="l" rtl="0">
              <a:spcBef>
                <a:spcPts val="1200"/>
              </a:spcBef>
              <a:spcAft>
                <a:spcPts val="1200"/>
              </a:spcAft>
              <a:buNone/>
            </a:pPr>
            <a:r>
              <a:rPr lang="en">
                <a:solidFill>
                  <a:schemeClr val="dk1"/>
                </a:solidFill>
                <a:latin typeface="Comfortaa"/>
                <a:ea typeface="Comfortaa"/>
                <a:cs typeface="Comfortaa"/>
                <a:sym typeface="Comfortaa"/>
              </a:rPr>
              <a:t>Today we are learning about our immune system and how it fights infections caused by microorganisms</a:t>
            </a:r>
            <a:endParaRPr>
              <a:solidFill>
                <a:schemeClr val="dk1"/>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descr="The immune system is severely important for fighting off bacterial infection in the human body. In this video, you'll be able to know all the specific details as well as learning to how to improve it!" title="Immune System - BrainPOP">
            <a:hlinkClick r:id="rId3"/>
          </p:cNvPr>
          <p:cNvPicPr preferRelativeResize="0"/>
          <p:nvPr/>
        </p:nvPicPr>
        <p:blipFill>
          <a:blip r:embed="rId4">
            <a:alphaModFix/>
          </a:blip>
          <a:stretch>
            <a:fillRect/>
          </a:stretch>
        </p:blipFill>
        <p:spPr>
          <a:xfrm>
            <a:off x="0" y="0"/>
            <a:ext cx="9144009"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Let's think about COVID-19…</a:t>
            </a:r>
            <a:endParaRPr>
              <a:latin typeface="Comfortaa"/>
              <a:ea typeface="Comfortaa"/>
              <a:cs typeface="Comfortaa"/>
              <a:sym typeface="Comfortaa"/>
            </a:endParaRPr>
          </a:p>
        </p:txBody>
      </p:sp>
      <p:sp>
        <p:nvSpPr>
          <p:cNvPr id="135" name="Google Shape;135;p24"/>
          <p:cNvSpPr txBox="1">
            <a:spLocks noGrp="1"/>
          </p:cNvSpPr>
          <p:nvPr>
            <p:ph type="body" idx="1"/>
          </p:nvPr>
        </p:nvSpPr>
        <p:spPr>
          <a:xfrm>
            <a:off x="311700" y="1152475"/>
            <a:ext cx="8520600" cy="5388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What do you remember about COVID-19?</a:t>
            </a:r>
            <a:endParaRPr>
              <a:solidFill>
                <a:schemeClr val="dk1"/>
              </a:solidFill>
              <a:latin typeface="Comfortaa"/>
              <a:ea typeface="Comfortaa"/>
              <a:cs typeface="Comfortaa"/>
              <a:sym typeface="Comfortaa"/>
            </a:endParaRPr>
          </a:p>
          <a:p>
            <a:pPr marL="457200" lvl="0" indent="0" algn="l" rtl="0">
              <a:spcBef>
                <a:spcPts val="1200"/>
              </a:spcBef>
              <a:spcAft>
                <a:spcPts val="1200"/>
              </a:spcAft>
              <a:buNone/>
            </a:pPr>
            <a:endParaRPr>
              <a:solidFill>
                <a:schemeClr val="dk1"/>
              </a:solidFill>
            </a:endParaRPr>
          </a:p>
        </p:txBody>
      </p:sp>
      <p:sp>
        <p:nvSpPr>
          <p:cNvPr id="136" name="Google Shape;136;p24"/>
          <p:cNvSpPr txBox="1">
            <a:spLocks noGrp="1"/>
          </p:cNvSpPr>
          <p:nvPr>
            <p:ph type="body" idx="1"/>
          </p:nvPr>
        </p:nvSpPr>
        <p:spPr>
          <a:xfrm>
            <a:off x="311700" y="2508775"/>
            <a:ext cx="8520600" cy="5388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How did we prevent the spread of COVID-19?</a:t>
            </a:r>
            <a:endParaRPr>
              <a:solidFill>
                <a:schemeClr val="dk1"/>
              </a:solidFill>
              <a:latin typeface="Comfortaa"/>
              <a:ea typeface="Comfortaa"/>
              <a:cs typeface="Comfortaa"/>
              <a:sym typeface="Comfortaa"/>
            </a:endParaRPr>
          </a:p>
          <a:p>
            <a:pPr marL="457200" lvl="0" indent="0" algn="l" rtl="0">
              <a:spcBef>
                <a:spcPts val="1200"/>
              </a:spcBef>
              <a:spcAft>
                <a:spcPts val="1200"/>
              </a:spcAft>
              <a:buNone/>
            </a:pPr>
            <a:endParaRPr>
              <a:solidFill>
                <a:schemeClr val="dk1"/>
              </a:solidFill>
            </a:endParaRPr>
          </a:p>
        </p:txBody>
      </p:sp>
      <p:sp>
        <p:nvSpPr>
          <p:cNvPr id="137" name="Google Shape;137;p24"/>
          <p:cNvSpPr txBox="1">
            <a:spLocks noGrp="1"/>
          </p:cNvSpPr>
          <p:nvPr>
            <p:ph type="body" idx="1"/>
          </p:nvPr>
        </p:nvSpPr>
        <p:spPr>
          <a:xfrm>
            <a:off x="311700" y="1832150"/>
            <a:ext cx="8520600" cy="5388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How did COVID-19 spread? </a:t>
            </a:r>
            <a:endParaRPr>
              <a:solidFill>
                <a:schemeClr val="dk1"/>
              </a:solidFill>
              <a:latin typeface="Comfortaa"/>
              <a:ea typeface="Comfortaa"/>
              <a:cs typeface="Comfortaa"/>
              <a:sym typeface="Comfortaa"/>
            </a:endParaRPr>
          </a:p>
          <a:p>
            <a:pPr marL="457200" lvl="0" indent="0" algn="l" rtl="0">
              <a:spcBef>
                <a:spcPts val="1200"/>
              </a:spcBef>
              <a:spcAft>
                <a:spcPts val="0"/>
              </a:spcAft>
              <a:buNone/>
            </a:pPr>
            <a:endParaRPr>
              <a:solidFill>
                <a:schemeClr val="dk1"/>
              </a:solidFill>
              <a:latin typeface="Comfortaa"/>
              <a:ea typeface="Comfortaa"/>
              <a:cs typeface="Comfortaa"/>
              <a:sym typeface="Comfortaa"/>
            </a:endParaRPr>
          </a:p>
          <a:p>
            <a:pPr marL="457200" lvl="0" indent="0" algn="l" rtl="0">
              <a:spcBef>
                <a:spcPts val="1200"/>
              </a:spcBef>
              <a:spcAft>
                <a:spcPts val="0"/>
              </a:spcAft>
              <a:buNone/>
            </a:pPr>
            <a:endParaRPr>
              <a:solidFill>
                <a:schemeClr val="dk1"/>
              </a:solidFill>
              <a:latin typeface="Comfortaa"/>
              <a:ea typeface="Comfortaa"/>
              <a:cs typeface="Comfortaa"/>
              <a:sym typeface="Comfortaa"/>
            </a:endParaRPr>
          </a:p>
          <a:p>
            <a:pPr marL="457200" lvl="0" indent="0" algn="l" rtl="0">
              <a:spcBef>
                <a:spcPts val="1200"/>
              </a:spcBef>
              <a:spcAft>
                <a:spcPts val="1200"/>
              </a:spcAft>
              <a:buNone/>
            </a:pPr>
            <a:endParaRPr>
              <a:solidFill>
                <a:schemeClr val="dk1"/>
              </a:solidFill>
            </a:endParaRPr>
          </a:p>
        </p:txBody>
      </p:sp>
      <p:sp>
        <p:nvSpPr>
          <p:cNvPr id="138" name="Google Shape;138;p24"/>
          <p:cNvSpPr txBox="1">
            <a:spLocks noGrp="1"/>
          </p:cNvSpPr>
          <p:nvPr>
            <p:ph type="body" idx="1"/>
          </p:nvPr>
        </p:nvSpPr>
        <p:spPr>
          <a:xfrm>
            <a:off x="311700" y="3865075"/>
            <a:ext cx="8520600" cy="5388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What are other ways to prevent diseases?</a:t>
            </a:r>
            <a:endParaRPr>
              <a:solidFill>
                <a:schemeClr val="dk1"/>
              </a:solidFill>
              <a:latin typeface="Comfortaa"/>
              <a:ea typeface="Comfortaa"/>
              <a:cs typeface="Comfortaa"/>
              <a:sym typeface="Comfortaa"/>
            </a:endParaRPr>
          </a:p>
          <a:p>
            <a:pPr marL="457200" lvl="0" indent="0" algn="l" rtl="0">
              <a:spcBef>
                <a:spcPts val="1200"/>
              </a:spcBef>
              <a:spcAft>
                <a:spcPts val="0"/>
              </a:spcAft>
              <a:buNone/>
            </a:pPr>
            <a:endParaRPr>
              <a:solidFill>
                <a:schemeClr val="dk1"/>
              </a:solidFill>
              <a:latin typeface="Comfortaa"/>
              <a:ea typeface="Comfortaa"/>
              <a:cs typeface="Comfortaa"/>
              <a:sym typeface="Comfortaa"/>
            </a:endParaRPr>
          </a:p>
          <a:p>
            <a:pPr marL="457200" lvl="0" indent="0" algn="l" rtl="0">
              <a:spcBef>
                <a:spcPts val="1200"/>
              </a:spcBef>
              <a:spcAft>
                <a:spcPts val="0"/>
              </a:spcAft>
              <a:buNone/>
            </a:pPr>
            <a:endParaRPr>
              <a:solidFill>
                <a:schemeClr val="dk1"/>
              </a:solidFill>
              <a:latin typeface="Comfortaa"/>
              <a:ea typeface="Comfortaa"/>
              <a:cs typeface="Comfortaa"/>
              <a:sym typeface="Comfortaa"/>
            </a:endParaRPr>
          </a:p>
          <a:p>
            <a:pPr marL="457200" lvl="0" indent="0" algn="l" rtl="0">
              <a:spcBef>
                <a:spcPts val="1200"/>
              </a:spcBef>
              <a:spcAft>
                <a:spcPts val="1200"/>
              </a:spcAft>
              <a:buNone/>
            </a:pPr>
            <a:endParaRPr>
              <a:solidFill>
                <a:schemeClr val="dk1"/>
              </a:solidFill>
            </a:endParaRPr>
          </a:p>
        </p:txBody>
      </p:sp>
      <p:sp>
        <p:nvSpPr>
          <p:cNvPr id="139" name="Google Shape;139;p24"/>
          <p:cNvSpPr txBox="1">
            <a:spLocks noGrp="1"/>
          </p:cNvSpPr>
          <p:nvPr>
            <p:ph type="body" idx="1"/>
          </p:nvPr>
        </p:nvSpPr>
        <p:spPr>
          <a:xfrm>
            <a:off x="311700" y="3217725"/>
            <a:ext cx="8520600" cy="4398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What are other ways disease can spread?</a:t>
            </a:r>
            <a:endParaRPr>
              <a:solidFill>
                <a:schemeClr val="dk1"/>
              </a:solidFill>
              <a:latin typeface="Comfortaa"/>
              <a:ea typeface="Comfortaa"/>
              <a:cs typeface="Comfortaa"/>
              <a:sym typeface="Comfortaa"/>
            </a:endParaRPr>
          </a:p>
          <a:p>
            <a:pPr marL="457200" lvl="0" indent="0" algn="l" rtl="0">
              <a:spcBef>
                <a:spcPts val="1200"/>
              </a:spcBef>
              <a:spcAft>
                <a:spcPts val="1200"/>
              </a:spcAft>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Day 3</a:t>
            </a:r>
            <a:endParaRPr>
              <a:latin typeface="Comfortaa"/>
              <a:ea typeface="Comfortaa"/>
              <a:cs typeface="Comfortaa"/>
              <a:sym typeface="Comfortaa"/>
            </a:endParaRPr>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What did we learn about last class period?</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
                <a:solidFill>
                  <a:schemeClr val="dk1"/>
                </a:solidFill>
              </a:rPr>
              <a:t>Today we are going to learn about some of the helpful microorganisms, mainly the ones in our gut.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6" descr="View full lesson: http://ed.ted.com/lessons/you-are-your-microbes-jessica-green-and-karen-guillemin&#10;&#10;From the microbes in our stomachs to the ones on our teeth, we are homes to millions of unique and diverse communities which help our bodies function. Jessica Green and Karen Guillemin emphasize the importance of understanding the many organisms that make up each and every organism.&#10;&#10;Lesson by Jessica Green and Karen Guillemin, animation by nenatv." title="You are your microbes - Jessica Green and Karen Guillemin">
            <a:hlinkClick r:id="rId3"/>
          </p:cNvPr>
          <p:cNvPicPr preferRelativeResize="0"/>
          <p:nvPr/>
        </p:nvPicPr>
        <p:blipFill>
          <a:blip r:embed="rId4">
            <a:alphaModFix/>
          </a:blip>
          <a:stretch>
            <a:fillRect/>
          </a:stretch>
        </p:blipFill>
        <p:spPr>
          <a:xfrm>
            <a:off x="0" y="6"/>
            <a:ext cx="9144000" cy="51434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Gut Microbiome</a:t>
            </a:r>
            <a:endParaRPr/>
          </a:p>
        </p:txBody>
      </p:sp>
      <p:sp>
        <p:nvSpPr>
          <p:cNvPr id="156" name="Google Shape;15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The Bacteria that live in our intestines are essential in digesting food</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Other species help with fermentation in the gut, the same process that produces foods such as yogurt and cheese </a:t>
            </a:r>
            <a:endParaRPr>
              <a:solidFill>
                <a:schemeClr val="dk1"/>
              </a:solidFill>
              <a:latin typeface="Comfortaa"/>
              <a:ea typeface="Comfortaa"/>
              <a:cs typeface="Comfortaa"/>
              <a:sym typeface="Comfortaa"/>
            </a:endParaRPr>
          </a:p>
          <a:p>
            <a:pPr marL="914400" lvl="1"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Video: </a:t>
            </a:r>
            <a:r>
              <a:rPr lang="en" u="sng">
                <a:solidFill>
                  <a:schemeClr val="dk1"/>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https://kids.britannica.com/students/assembly/view/171958</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“There are up to 1,000 species of bacteria in the human gut microbiome, and each of them plays a different role in your body. Most of them are extremely important for your health, while others may cause disease”</a:t>
            </a:r>
            <a:endParaRPr>
              <a:solidFill>
                <a:schemeClr val="dk1"/>
              </a:solidFill>
              <a:latin typeface="Comfortaa"/>
              <a:ea typeface="Comfortaa"/>
              <a:cs typeface="Comfortaa"/>
              <a:sym typeface="Comfortaa"/>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Activity - Conclusion</a:t>
            </a:r>
            <a:endParaRPr>
              <a:latin typeface="Comfortaa"/>
              <a:ea typeface="Comfortaa"/>
              <a:cs typeface="Comfortaa"/>
              <a:sym typeface="Comfortaa"/>
            </a:endParaRPr>
          </a:p>
        </p:txBody>
      </p:sp>
      <p:sp>
        <p:nvSpPr>
          <p:cNvPr id="162" name="Google Shape;16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“Like bacteria, fungi are also microbes. Fungi include yeast, mushrooms, and mold. Cold temperatures slow the growth of microbes, which is why we have refrigerators. Things last longer in the fridge because bacteria and fungi grow slower in the cold. This is why the “COOL” bread doesn’t grow mold over a week, while the “WARM” bread does.”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163" name="Google Shape;163;p28"/>
          <p:cNvPicPr preferRelativeResize="0"/>
          <p:nvPr/>
        </p:nvPicPr>
        <p:blipFill>
          <a:blip r:embed="rId3">
            <a:alphaModFix/>
          </a:blip>
          <a:stretch>
            <a:fillRect/>
          </a:stretch>
        </p:blipFill>
        <p:spPr>
          <a:xfrm>
            <a:off x="4040675" y="2670975"/>
            <a:ext cx="4720293" cy="2472525"/>
          </a:xfrm>
          <a:prstGeom prst="rect">
            <a:avLst/>
          </a:prstGeom>
          <a:noFill/>
          <a:ln>
            <a:noFill/>
          </a:ln>
        </p:spPr>
      </p:pic>
      <p:sp>
        <p:nvSpPr>
          <p:cNvPr id="164" name="Google Shape;164;p28"/>
          <p:cNvSpPr txBox="1"/>
          <p:nvPr/>
        </p:nvSpPr>
        <p:spPr>
          <a:xfrm>
            <a:off x="4081425" y="4881900"/>
            <a:ext cx="3150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u="sng">
                <a:solidFill>
                  <a:schemeClr val="dk1"/>
                </a:solidFill>
                <a:hlinkClick r:id="rId4">
                  <a:extLst>
                    <a:ext uri="{A12FA001-AC4F-418D-AE19-62706E023703}">
                      <ahyp:hlinkClr xmlns:ahyp="http://schemas.microsoft.com/office/drawing/2018/hyperlinkcolor" val="tx"/>
                    </a:ext>
                  </a:extLst>
                </a:hlinkClick>
              </a:rPr>
              <a:t>https://archive.nytimes.com/well.blogs.nytimes.com/2015/10/29/ask-well-is-it-safe-to-eat-moldy-bread/</a:t>
            </a:r>
            <a:endParaRPr sz="500">
              <a:solidFill>
                <a:schemeClr val="dk1"/>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a:t>
            </a:r>
            <a:endParaRPr/>
          </a:p>
        </p:txBody>
      </p:sp>
      <p:sp>
        <p:nvSpPr>
          <p:cNvPr id="170" name="Google Shape;17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Day 1  </a:t>
            </a:r>
            <a:endParaRPr>
              <a:latin typeface="Comfortaa"/>
              <a:ea typeface="Comfortaa"/>
              <a:cs typeface="Comfortaa"/>
              <a:sym typeface="Comfortaa"/>
            </a:endParaRPr>
          </a:p>
        </p:txBody>
      </p:sp>
      <p:sp>
        <p:nvSpPr>
          <p:cNvPr id="68" name="Google Shape;68;p14"/>
          <p:cNvSpPr txBox="1">
            <a:spLocks noGrp="1"/>
          </p:cNvSpPr>
          <p:nvPr>
            <p:ph type="body" idx="1"/>
          </p:nvPr>
        </p:nvSpPr>
        <p:spPr>
          <a:xfrm>
            <a:off x="311700" y="1152475"/>
            <a:ext cx="8520600" cy="494100"/>
          </a:xfrm>
          <a:prstGeom prst="rect">
            <a:avLst/>
          </a:prstGeom>
          <a:no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a:solidFill>
                  <a:schemeClr val="dk1"/>
                </a:solidFill>
                <a:latin typeface="Comfortaa"/>
                <a:ea typeface="Comfortaa"/>
                <a:cs typeface="Comfortaa"/>
                <a:sym typeface="Comfortaa"/>
              </a:rPr>
              <a:t>What do you think of when you hear the word Microbiology?</a:t>
            </a:r>
            <a:endParaRPr sz="7200">
              <a:solidFill>
                <a:schemeClr val="dk1"/>
              </a:solidFill>
              <a:latin typeface="Comfortaa"/>
              <a:ea typeface="Comfortaa"/>
              <a:cs typeface="Comfortaa"/>
              <a:sym typeface="Comfortaa"/>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69" name="Google Shape;69;p14"/>
          <p:cNvSpPr txBox="1"/>
          <p:nvPr/>
        </p:nvSpPr>
        <p:spPr>
          <a:xfrm>
            <a:off x="311700" y="1571250"/>
            <a:ext cx="8520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latin typeface="Comfortaa"/>
              <a:ea typeface="Comfortaa"/>
              <a:cs typeface="Comfortaa"/>
              <a:sym typeface="Comfortaa"/>
            </a:endParaRPr>
          </a:p>
          <a:p>
            <a:pPr marL="0" lvl="0" indent="0" algn="l" rtl="0">
              <a:spcBef>
                <a:spcPts val="0"/>
              </a:spcBef>
              <a:spcAft>
                <a:spcPts val="0"/>
              </a:spcAft>
              <a:buNone/>
            </a:pPr>
            <a:r>
              <a:rPr lang="en" sz="1800">
                <a:solidFill>
                  <a:schemeClr val="dk1"/>
                </a:solidFill>
                <a:latin typeface="Comfortaa"/>
                <a:ea typeface="Comfortaa"/>
                <a:cs typeface="Comfortaa"/>
                <a:sym typeface="Comfortaa"/>
              </a:rPr>
              <a:t>Microbiology is the study of tiny-living things called microorganisms. These include bacteria, viruses, and fungi. Microorganisms can live pretty much anywhere, in the dirt, in the water, in our food, even in us!</a:t>
            </a:r>
            <a:endParaRPr sz="18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8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800">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descr="Educational video for children to learn what microorganisms are and what types of microorganisms there are. Microorganisms can be unicellular or multicellular, depending on their number of cells. In this video, children will find out when they were discovered, how we can observe them and the three categories in which we divide them: bacteria, viruses and fungi. Bacteria are prokaryotic cells and have no nucleus. Some are useful for making food and other are harmful, the treatment for these ones is antibiotics. Viruses are not living beings, they are much smaller and some of them cause diseases like flu or chickenpox. Vaccination is important to prevent diseases caused by viruses. Some fungi are microorganisms bigger than bacteria or viruses, they can be found in the air, in plants or in the water. Microorganisms can be everywhere, to avoid diseases it is very important to have good personal hygiene habits.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title="What are microorganisms? Bacteria, Viruses and Fungi">
            <a:hlinkClick r:id="rId3"/>
          </p:cNvPr>
          <p:cNvPicPr preferRelativeResize="0"/>
          <p:nvPr/>
        </p:nvPicPr>
        <p:blipFill>
          <a:blip r:embed="rId4">
            <a:alphaModFix/>
          </a:blip>
          <a:stretch>
            <a:fillRect/>
          </a:stretch>
        </p:blipFill>
        <p:spPr>
          <a:xfrm>
            <a:off x="0" y="0"/>
            <a:ext cx="9144000" cy="51434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Bacteria</a:t>
            </a:r>
            <a:endParaRPr>
              <a:latin typeface="Comfortaa"/>
              <a:ea typeface="Comfortaa"/>
              <a:cs typeface="Comfortaa"/>
              <a:sym typeface="Comfortaa"/>
            </a:endParaRPr>
          </a:p>
        </p:txBody>
      </p:sp>
      <p:sp>
        <p:nvSpPr>
          <p:cNvPr id="80" name="Google Shape;80;p16"/>
          <p:cNvSpPr txBox="1">
            <a:spLocks noGrp="1"/>
          </p:cNvSpPr>
          <p:nvPr>
            <p:ph type="body" idx="1"/>
          </p:nvPr>
        </p:nvSpPr>
        <p:spPr>
          <a:xfrm>
            <a:off x="311700" y="1152475"/>
            <a:ext cx="8832300" cy="3416400"/>
          </a:xfrm>
          <a:prstGeom prst="rect">
            <a:avLst/>
          </a:prstGeom>
          <a:noFill/>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Bacteria are unicellular, they only have one cell</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Prokaryotes: have no nucleus and lack most of the organelles found in eukaryotes. </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Bacteria also only have 1 circular </a:t>
            </a:r>
            <a:endParaRPr>
              <a:solidFill>
                <a:schemeClr val="dk1"/>
              </a:solidFill>
              <a:latin typeface="Comfortaa"/>
              <a:ea typeface="Comfortaa"/>
              <a:cs typeface="Comfortaa"/>
              <a:sym typeface="Comfortaa"/>
            </a:endParaRPr>
          </a:p>
          <a:p>
            <a:pPr marL="457200" lvl="0" indent="0" algn="l" rtl="0">
              <a:spcBef>
                <a:spcPts val="0"/>
              </a:spcBef>
              <a:spcAft>
                <a:spcPts val="0"/>
              </a:spcAft>
              <a:buNone/>
            </a:pPr>
            <a:r>
              <a:rPr lang="en">
                <a:solidFill>
                  <a:schemeClr val="dk1"/>
                </a:solidFill>
                <a:latin typeface="Comfortaa"/>
                <a:ea typeface="Comfortaa"/>
                <a:cs typeface="Comfortaa"/>
                <a:sym typeface="Comfortaa"/>
              </a:rPr>
              <a:t>chromosome </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Bacteria can only be seen through a </a:t>
            </a:r>
            <a:endParaRPr>
              <a:solidFill>
                <a:schemeClr val="dk1"/>
              </a:solidFill>
              <a:latin typeface="Comfortaa"/>
              <a:ea typeface="Comfortaa"/>
              <a:cs typeface="Comfortaa"/>
              <a:sym typeface="Comfortaa"/>
            </a:endParaRPr>
          </a:p>
          <a:p>
            <a:pPr marL="457200" lvl="0" indent="0" algn="l" rtl="0">
              <a:spcBef>
                <a:spcPts val="0"/>
              </a:spcBef>
              <a:spcAft>
                <a:spcPts val="0"/>
              </a:spcAft>
              <a:buNone/>
            </a:pPr>
            <a:r>
              <a:rPr lang="en">
                <a:solidFill>
                  <a:schemeClr val="dk1"/>
                </a:solidFill>
                <a:latin typeface="Comfortaa"/>
                <a:ea typeface="Comfortaa"/>
                <a:cs typeface="Comfortaa"/>
                <a:sym typeface="Comfortaa"/>
              </a:rPr>
              <a:t>microscope </a:t>
            </a:r>
            <a:endParaRPr>
              <a:solidFill>
                <a:schemeClr val="dk1"/>
              </a:solidFill>
              <a:latin typeface="Comfortaa"/>
              <a:ea typeface="Comfortaa"/>
              <a:cs typeface="Comfortaa"/>
              <a:sym typeface="Comfortaa"/>
            </a:endParaRPr>
          </a:p>
          <a:p>
            <a:pPr marL="457200" lvl="0" indent="0" algn="l" rtl="0">
              <a:spcBef>
                <a:spcPts val="0"/>
              </a:spcBef>
              <a:spcAft>
                <a:spcPts val="0"/>
              </a:spcAft>
              <a:buNone/>
            </a:pPr>
            <a:endParaRPr>
              <a:solidFill>
                <a:schemeClr val="dk1"/>
              </a:solidFill>
              <a:latin typeface="Comfortaa"/>
              <a:ea typeface="Comfortaa"/>
              <a:cs typeface="Comfortaa"/>
              <a:sym typeface="Comfortaa"/>
            </a:endParaRPr>
          </a:p>
        </p:txBody>
      </p:sp>
      <p:pic>
        <p:nvPicPr>
          <p:cNvPr id="81" name="Google Shape;81;p16"/>
          <p:cNvPicPr preferRelativeResize="0"/>
          <p:nvPr/>
        </p:nvPicPr>
        <p:blipFill>
          <a:blip r:embed="rId3">
            <a:alphaModFix/>
          </a:blip>
          <a:stretch>
            <a:fillRect/>
          </a:stretch>
        </p:blipFill>
        <p:spPr>
          <a:xfrm>
            <a:off x="5554550" y="2136325"/>
            <a:ext cx="3589450" cy="3007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Shapes of Bacteria</a:t>
            </a:r>
            <a:endParaRPr>
              <a:latin typeface="Comfortaa"/>
              <a:ea typeface="Comfortaa"/>
              <a:cs typeface="Comfortaa"/>
              <a:sym typeface="Comfortaa"/>
            </a:endParaRPr>
          </a:p>
        </p:txBody>
      </p:sp>
      <p:pic>
        <p:nvPicPr>
          <p:cNvPr id="87" name="Google Shape;87;p17"/>
          <p:cNvPicPr preferRelativeResize="0"/>
          <p:nvPr/>
        </p:nvPicPr>
        <p:blipFill rotWithShape="1">
          <a:blip r:embed="rId3">
            <a:alphaModFix/>
          </a:blip>
          <a:srcRect t="12249"/>
          <a:stretch/>
        </p:blipFill>
        <p:spPr>
          <a:xfrm>
            <a:off x="1312425" y="1055450"/>
            <a:ext cx="6545050" cy="4063499"/>
          </a:xfrm>
          <a:prstGeom prst="rect">
            <a:avLst/>
          </a:prstGeom>
          <a:noFill/>
          <a:ln>
            <a:noFill/>
          </a:ln>
        </p:spPr>
      </p:pic>
      <p:sp>
        <p:nvSpPr>
          <p:cNvPr id="88" name="Google Shape;88;p17"/>
          <p:cNvSpPr txBox="1"/>
          <p:nvPr/>
        </p:nvSpPr>
        <p:spPr>
          <a:xfrm>
            <a:off x="7857475" y="4657250"/>
            <a:ext cx="1286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chemeClr val="dk1"/>
                </a:solidFill>
                <a:latin typeface="Average"/>
                <a:ea typeface="Average"/>
                <a:cs typeface="Average"/>
                <a:sym typeface="Average"/>
              </a:rPr>
              <a:t>https://laboratoryinfo.com/wp-content/uploads/2015/03/bacteria-types.jpg</a:t>
            </a:r>
            <a:endParaRPr sz="600">
              <a:solidFill>
                <a:schemeClr val="dk1"/>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Viruses</a:t>
            </a:r>
            <a:endParaRPr>
              <a:latin typeface="Comfortaa"/>
              <a:ea typeface="Comfortaa"/>
              <a:cs typeface="Comfortaa"/>
              <a:sym typeface="Comfortaa"/>
            </a:endParaRPr>
          </a:p>
        </p:txBody>
      </p:sp>
      <p:sp>
        <p:nvSpPr>
          <p:cNvPr id="94" name="Google Shape;94;p18"/>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Viruses are small pieces of genetic material surrounded by a protective shell. </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Viruses can not move on their own</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Viruses spread very quickly through the air, water, or physical contact</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Viruses are even smaller than bacteria</a:t>
            </a:r>
            <a:endParaRPr>
              <a:solidFill>
                <a:schemeClr val="dk1"/>
              </a:solidFill>
              <a:latin typeface="Comfortaa"/>
              <a:ea typeface="Comfortaa"/>
              <a:cs typeface="Comfortaa"/>
              <a:sym typeface="Comfortaa"/>
            </a:endParaRPr>
          </a:p>
          <a:p>
            <a:pPr marL="0" lvl="0" indent="0" algn="l" rtl="0">
              <a:spcBef>
                <a:spcPts val="0"/>
              </a:spcBef>
              <a:spcAft>
                <a:spcPts val="1200"/>
              </a:spcAft>
              <a:buNone/>
            </a:pPr>
            <a:endParaRPr/>
          </a:p>
        </p:txBody>
      </p:sp>
      <p:pic>
        <p:nvPicPr>
          <p:cNvPr id="95" name="Google Shape;95;p18"/>
          <p:cNvPicPr preferRelativeResize="0"/>
          <p:nvPr/>
        </p:nvPicPr>
        <p:blipFill>
          <a:blip r:embed="rId3">
            <a:alphaModFix/>
          </a:blip>
          <a:stretch>
            <a:fillRect/>
          </a:stretch>
        </p:blipFill>
        <p:spPr>
          <a:xfrm>
            <a:off x="5166650" y="2664200"/>
            <a:ext cx="3977349" cy="2479300"/>
          </a:xfrm>
          <a:prstGeom prst="rect">
            <a:avLst/>
          </a:prstGeom>
          <a:noFill/>
          <a:ln>
            <a:noFill/>
          </a:ln>
        </p:spPr>
      </p:pic>
      <p:sp>
        <p:nvSpPr>
          <p:cNvPr id="96" name="Google Shape;96;p18"/>
          <p:cNvSpPr txBox="1"/>
          <p:nvPr/>
        </p:nvSpPr>
        <p:spPr>
          <a:xfrm>
            <a:off x="5020375" y="4838825"/>
            <a:ext cx="412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dk1"/>
                </a:solidFill>
                <a:latin typeface="Average"/>
                <a:ea typeface="Average"/>
                <a:cs typeface="Average"/>
                <a:sym typeface="Average"/>
              </a:rPr>
              <a:t>https://th.bing.com/th/id/R.5de69edd29677393318c895e71ecd9d3?rik=29iAHCYw3N063Q&amp;riu=http%3a%2f%2fwww.pngmart.com%2ffiles%2f6%2fVirus-PNG-Photo.png&amp;ehk=ZVJ4%2bXKtgi11wA1A64%2bk2ssj5XGF7bpmX92%2fZbVSkZk%3d&amp;risl=&amp;pid=ImgRaw&amp;r=0</a:t>
            </a:r>
            <a:endParaRPr sz="500">
              <a:solidFill>
                <a:schemeClr val="dk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Living or Nonliving?</a:t>
            </a:r>
            <a:endParaRPr>
              <a:latin typeface="Comfortaa"/>
              <a:ea typeface="Comfortaa"/>
              <a:cs typeface="Comfortaa"/>
              <a:sym typeface="Comfortaa"/>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omfortaa"/>
              <a:buChar char="●"/>
            </a:pPr>
            <a:r>
              <a:rPr lang="en" sz="1800">
                <a:solidFill>
                  <a:schemeClr val="dk1"/>
                </a:solidFill>
                <a:latin typeface="Comfortaa"/>
                <a:ea typeface="Comfortaa"/>
                <a:cs typeface="Comfortaa"/>
                <a:sym typeface="Comfortaa"/>
              </a:rPr>
              <a:t>All living cells need to contain genetic material, take in nutrients and reproduce</a:t>
            </a:r>
            <a:r>
              <a:rPr lang="en">
                <a:solidFill>
                  <a:schemeClr val="dk1"/>
                </a:solidFill>
                <a:latin typeface="Comfortaa"/>
                <a:ea typeface="Comfortaa"/>
                <a:cs typeface="Comfortaa"/>
                <a:sym typeface="Comfortaa"/>
              </a:rPr>
              <a:t>.</a:t>
            </a:r>
            <a:endParaRPr sz="1800">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sz="1800">
                <a:solidFill>
                  <a:schemeClr val="dk1"/>
                </a:solidFill>
                <a:latin typeface="Comfortaa"/>
                <a:ea typeface="Comfortaa"/>
                <a:cs typeface="Comfortaa"/>
                <a:sym typeface="Comfortaa"/>
              </a:rPr>
              <a:t>Viruses do not take in any nutrients, and can not reproduce</a:t>
            </a:r>
            <a:r>
              <a:rPr lang="en">
                <a:solidFill>
                  <a:schemeClr val="dk1"/>
                </a:solidFill>
                <a:latin typeface="Comfortaa"/>
                <a:ea typeface="Comfortaa"/>
                <a:cs typeface="Comfortaa"/>
                <a:sym typeface="Comfortaa"/>
              </a:rPr>
              <a:t>, </a:t>
            </a:r>
            <a:r>
              <a:rPr lang="en" sz="1800">
                <a:solidFill>
                  <a:schemeClr val="dk1"/>
                </a:solidFill>
                <a:latin typeface="Comfortaa"/>
                <a:ea typeface="Comfortaa"/>
                <a:cs typeface="Comfortaa"/>
                <a:sym typeface="Comfortaa"/>
              </a:rPr>
              <a:t>meaning they are not technically alive</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a:t>
            </a:r>
            <a:r>
              <a:rPr lang="en" sz="1800">
                <a:solidFill>
                  <a:schemeClr val="dk1"/>
                </a:solidFill>
                <a:latin typeface="Comfortaa"/>
                <a:ea typeface="Comfortaa"/>
                <a:cs typeface="Comfortaa"/>
                <a:sym typeface="Comfortaa"/>
              </a:rPr>
              <a:t>iruses hijack cells and force them to make more copies of the </a:t>
            </a:r>
            <a:r>
              <a:rPr lang="en">
                <a:solidFill>
                  <a:schemeClr val="dk1"/>
                </a:solidFill>
                <a:latin typeface="Comfortaa"/>
                <a:ea typeface="Comfortaa"/>
                <a:cs typeface="Comfortaa"/>
                <a:sym typeface="Comfortaa"/>
              </a:rPr>
              <a:t>v</a:t>
            </a:r>
            <a:r>
              <a:rPr lang="en" sz="1800">
                <a:solidFill>
                  <a:schemeClr val="dk1"/>
                </a:solidFill>
                <a:latin typeface="Comfortaa"/>
                <a:ea typeface="Comfortaa"/>
                <a:cs typeface="Comfortaa"/>
                <a:sym typeface="Comfortaa"/>
              </a:rPr>
              <a:t>irus. </a:t>
            </a:r>
            <a:endParaRPr sz="1800">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Viruses can hijack </a:t>
            </a:r>
            <a:r>
              <a:rPr lang="en" sz="1800">
                <a:solidFill>
                  <a:schemeClr val="dk1"/>
                </a:solidFill>
                <a:latin typeface="Comfortaa"/>
                <a:ea typeface="Comfortaa"/>
                <a:cs typeface="Comfortaa"/>
                <a:sym typeface="Comfortaa"/>
              </a:rPr>
              <a:t>humans, plants, animals, even bacteria</a:t>
            </a:r>
            <a:endParaRPr sz="1800">
              <a:solidFill>
                <a:schemeClr val="dk1"/>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fortaa"/>
                <a:ea typeface="Comfortaa"/>
                <a:cs typeface="Comfortaa"/>
                <a:sym typeface="Comfortaa"/>
              </a:rPr>
              <a:t>Fungi</a:t>
            </a:r>
            <a:endParaRPr>
              <a:latin typeface="Comfortaa"/>
              <a:ea typeface="Comfortaa"/>
              <a:cs typeface="Comfortaa"/>
              <a:sym typeface="Comfortaa"/>
            </a:endParaRPr>
          </a:p>
        </p:txBody>
      </p:sp>
      <p:sp>
        <p:nvSpPr>
          <p:cNvPr id="108" name="Google Shape;108;p20"/>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The most commonly known Fungus are mushrooms</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Others include: mold, mildew and yeast</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Fungi can be microscopic to as big as 60 inches </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Fungi get nutrients from dead plant or animal matter. This makes them decomposers.</a:t>
            </a:r>
            <a:endParaRPr>
              <a:solidFill>
                <a:schemeClr val="dk1"/>
              </a:solidFill>
              <a:latin typeface="Comfortaa"/>
              <a:ea typeface="Comfortaa"/>
              <a:cs typeface="Comfortaa"/>
              <a:sym typeface="Comfortaa"/>
            </a:endParaRPr>
          </a:p>
          <a:p>
            <a:pPr marL="457200" lvl="0" indent="-342900" algn="l" rtl="0">
              <a:spcBef>
                <a:spcPts val="0"/>
              </a:spcBef>
              <a:spcAft>
                <a:spcPts val="0"/>
              </a:spcAft>
              <a:buClr>
                <a:schemeClr val="dk1"/>
              </a:buClr>
              <a:buSzPts val="1800"/>
              <a:buFont typeface="Comfortaa"/>
              <a:buChar char="●"/>
            </a:pPr>
            <a:r>
              <a:rPr lang="en">
                <a:solidFill>
                  <a:schemeClr val="dk1"/>
                </a:solidFill>
                <a:latin typeface="Comfortaa"/>
                <a:ea typeface="Comfortaa"/>
                <a:cs typeface="Comfortaa"/>
                <a:sym typeface="Comfortaa"/>
              </a:rPr>
              <a:t>Fungi create spores in order to create new organisms</a:t>
            </a:r>
            <a:endParaRPr>
              <a:solidFill>
                <a:schemeClr val="dk1"/>
              </a:solidFill>
              <a:latin typeface="Comfortaa"/>
              <a:ea typeface="Comfortaa"/>
              <a:cs typeface="Comfortaa"/>
              <a:sym typeface="Comfortaa"/>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09" name="Google Shape;109;p20"/>
          <p:cNvPicPr preferRelativeResize="0"/>
          <p:nvPr/>
        </p:nvPicPr>
        <p:blipFill>
          <a:blip r:embed="rId3">
            <a:alphaModFix/>
          </a:blip>
          <a:stretch>
            <a:fillRect/>
          </a:stretch>
        </p:blipFill>
        <p:spPr>
          <a:xfrm>
            <a:off x="6251825" y="3125700"/>
            <a:ext cx="2892175" cy="2017800"/>
          </a:xfrm>
          <a:prstGeom prst="rect">
            <a:avLst/>
          </a:prstGeom>
          <a:noFill/>
          <a:ln>
            <a:noFill/>
          </a:ln>
        </p:spPr>
      </p:pic>
      <p:pic>
        <p:nvPicPr>
          <p:cNvPr id="110" name="Google Shape;110;p20"/>
          <p:cNvPicPr preferRelativeResize="0"/>
          <p:nvPr/>
        </p:nvPicPr>
        <p:blipFill>
          <a:blip r:embed="rId4">
            <a:alphaModFix/>
          </a:blip>
          <a:stretch>
            <a:fillRect/>
          </a:stretch>
        </p:blipFill>
        <p:spPr>
          <a:xfrm>
            <a:off x="0" y="3390900"/>
            <a:ext cx="3124200" cy="1752600"/>
          </a:xfrm>
          <a:prstGeom prst="rect">
            <a:avLst/>
          </a:prstGeom>
          <a:noFill/>
          <a:ln>
            <a:noFill/>
          </a:ln>
        </p:spPr>
      </p:pic>
      <p:sp>
        <p:nvSpPr>
          <p:cNvPr id="111" name="Google Shape;111;p20"/>
          <p:cNvSpPr txBox="1"/>
          <p:nvPr/>
        </p:nvSpPr>
        <p:spPr>
          <a:xfrm>
            <a:off x="0" y="4895825"/>
            <a:ext cx="8832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u="sng">
                <a:solidFill>
                  <a:schemeClr val="dk1"/>
                </a:solidFill>
                <a:hlinkClick r:id="rId5">
                  <a:extLst>
                    <a:ext uri="{A12FA001-AC4F-418D-AE19-62706E023703}">
                      <ahyp:hlinkClr xmlns:ahyp="http://schemas.microsoft.com/office/drawing/2018/hyperlinkcolor" val="tx"/>
                    </a:ext>
                  </a:extLst>
                </a:hlinkClick>
              </a:rPr>
              <a:t>https://th.bing.com/th/id/OIP.2zJkULRZzzs057IRx_prwgHaEK?w=328&amp;h=184&amp;c=7&amp;r=0&amp;o=5&amp;pid=1.7</a:t>
            </a:r>
            <a:r>
              <a:rPr lang="en" sz="500">
                <a:solidFill>
                  <a:schemeClr val="dk1"/>
                </a:solidFill>
              </a:rPr>
              <a:t>                                                                                                                                                                                                        </a:t>
            </a:r>
            <a:r>
              <a:rPr lang="en" sz="500" u="sng">
                <a:solidFill>
                  <a:schemeClr val="dk1"/>
                </a:solidFill>
                <a:latin typeface="Average"/>
                <a:ea typeface="Average"/>
                <a:cs typeface="Average"/>
                <a:sym typeface="Average"/>
                <a:hlinkClick r:id="rId6">
                  <a:extLst>
                    <a:ext uri="{A12FA001-AC4F-418D-AE19-62706E023703}">
                      <ahyp:hlinkClr xmlns:ahyp="http://schemas.microsoft.com/office/drawing/2018/hyperlinkcolor" val="tx"/>
                    </a:ext>
                  </a:extLst>
                </a:hlinkClick>
              </a:rPr>
              <a:t>https://images6.alphacoders.com/103/thumb-1920-1033690.jpg</a:t>
            </a:r>
            <a:endParaRPr sz="500">
              <a:solidFill>
                <a:schemeClr val="dk1"/>
              </a:solidFill>
              <a:latin typeface="Average"/>
              <a:ea typeface="Average"/>
              <a:cs typeface="Average"/>
              <a:sym typeface="Average"/>
            </a:endParaRPr>
          </a:p>
          <a:p>
            <a:pPr marL="0" lvl="0" indent="0" algn="l" rtl="0">
              <a:spcBef>
                <a:spcPts val="0"/>
              </a:spcBef>
              <a:spcAft>
                <a:spcPts val="0"/>
              </a:spcAft>
              <a:buNone/>
            </a:pPr>
            <a:r>
              <a:rPr lang="en">
                <a:latin typeface="Average"/>
                <a:ea typeface="Average"/>
                <a:cs typeface="Average"/>
                <a:sym typeface="Average"/>
              </a:rPr>
              <a:t> </a:t>
            </a:r>
            <a:endParaRPr>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555600"/>
            <a:ext cx="2808000" cy="755700"/>
          </a:xfrm>
          <a:prstGeom prst="rect">
            <a:avLst/>
          </a:prstGeom>
          <a:noFill/>
        </p:spPr>
        <p:txBody>
          <a:bodyPr spcFirstLastPara="1" wrap="square" lIns="91425" tIns="91425" rIns="91425" bIns="91425" anchor="b" anchorCtr="0">
            <a:normAutofit/>
          </a:bodyPr>
          <a:lstStyle/>
          <a:p>
            <a:pPr marL="0" lvl="0" indent="0" algn="l" rtl="0">
              <a:spcBef>
                <a:spcPts val="0"/>
              </a:spcBef>
              <a:spcAft>
                <a:spcPts val="0"/>
              </a:spcAft>
              <a:buNone/>
            </a:pPr>
            <a:r>
              <a:rPr lang="en" sz="2500">
                <a:latin typeface="Comfortaa"/>
                <a:ea typeface="Comfortaa"/>
                <a:cs typeface="Comfortaa"/>
                <a:sym typeface="Comfortaa"/>
              </a:rPr>
              <a:t>Activity</a:t>
            </a:r>
            <a:endParaRPr sz="2500">
              <a:latin typeface="Comfortaa"/>
              <a:ea typeface="Comfortaa"/>
              <a:cs typeface="Comfortaa"/>
              <a:sym typeface="Comfortaa"/>
            </a:endParaRPr>
          </a:p>
        </p:txBody>
      </p:sp>
      <p:sp>
        <p:nvSpPr>
          <p:cNvPr id="117" name="Google Shape;117;p21"/>
          <p:cNvSpPr txBox="1">
            <a:spLocks noGrp="1"/>
          </p:cNvSpPr>
          <p:nvPr>
            <p:ph type="body" idx="1"/>
          </p:nvPr>
        </p:nvSpPr>
        <p:spPr>
          <a:xfrm>
            <a:off x="311700" y="1389600"/>
            <a:ext cx="2808000" cy="3179400"/>
          </a:xfrm>
          <a:prstGeom prst="rect">
            <a:avLst/>
          </a:prstGeom>
          <a:noFill/>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Materials</a:t>
            </a:r>
            <a:endParaRPr sz="1600">
              <a:solidFill>
                <a:schemeClr val="dk1"/>
              </a:solidFill>
              <a:latin typeface="Comfortaa"/>
              <a:ea typeface="Comfortaa"/>
              <a:cs typeface="Comfortaa"/>
              <a:sym typeface="Comfortaa"/>
            </a:endParaRPr>
          </a:p>
          <a:p>
            <a:pPr marL="914400" lvl="1"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2 Slices of bread</a:t>
            </a:r>
            <a:endParaRPr sz="1600">
              <a:solidFill>
                <a:schemeClr val="dk1"/>
              </a:solidFill>
              <a:latin typeface="Comfortaa"/>
              <a:ea typeface="Comfortaa"/>
              <a:cs typeface="Comfortaa"/>
              <a:sym typeface="Comfortaa"/>
            </a:endParaRPr>
          </a:p>
          <a:p>
            <a:pPr marL="914400" lvl="1"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2 Sealable plastic bags</a:t>
            </a:r>
            <a:endParaRPr sz="1600">
              <a:solidFill>
                <a:schemeClr val="dk1"/>
              </a:solidFill>
              <a:latin typeface="Comfortaa"/>
              <a:ea typeface="Comfortaa"/>
              <a:cs typeface="Comfortaa"/>
              <a:sym typeface="Comfortaa"/>
            </a:endParaRPr>
          </a:p>
          <a:p>
            <a:pPr marL="914400" lvl="1"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Tape </a:t>
            </a:r>
            <a:endParaRPr sz="1600">
              <a:solidFill>
                <a:schemeClr val="dk1"/>
              </a:solidFill>
              <a:latin typeface="Comfortaa"/>
              <a:ea typeface="Comfortaa"/>
              <a:cs typeface="Comfortaa"/>
              <a:sym typeface="Comfortaa"/>
            </a:endParaRPr>
          </a:p>
          <a:p>
            <a:pPr marL="914400" lvl="1"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Marker</a:t>
            </a:r>
            <a:endParaRPr sz="1600">
              <a:solidFill>
                <a:schemeClr val="dk1"/>
              </a:solidFill>
              <a:latin typeface="Comfortaa"/>
              <a:ea typeface="Comfortaa"/>
              <a:cs typeface="Comfortaa"/>
              <a:sym typeface="Comfortaa"/>
            </a:endParaRPr>
          </a:p>
          <a:p>
            <a:pPr marL="914400" lvl="1"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Spray bottle</a:t>
            </a:r>
            <a:endParaRPr sz="1600">
              <a:solidFill>
                <a:schemeClr val="dk1"/>
              </a:solidFill>
              <a:latin typeface="Comfortaa"/>
              <a:ea typeface="Comfortaa"/>
              <a:cs typeface="Comfortaa"/>
              <a:sym typeface="Comfortaa"/>
            </a:endParaRPr>
          </a:p>
          <a:p>
            <a:pPr marL="0" lvl="0" indent="0" algn="l" rtl="0">
              <a:spcBef>
                <a:spcPts val="0"/>
              </a:spcBef>
              <a:spcAft>
                <a:spcPts val="1200"/>
              </a:spcAft>
              <a:buNone/>
            </a:pPr>
            <a:endParaRPr/>
          </a:p>
        </p:txBody>
      </p:sp>
      <p:sp>
        <p:nvSpPr>
          <p:cNvPr id="118" name="Google Shape;118;p21"/>
          <p:cNvSpPr txBox="1">
            <a:spLocks noGrp="1"/>
          </p:cNvSpPr>
          <p:nvPr>
            <p:ph type="body" idx="1"/>
          </p:nvPr>
        </p:nvSpPr>
        <p:spPr>
          <a:xfrm>
            <a:off x="3423650" y="1389600"/>
            <a:ext cx="5335800" cy="3703500"/>
          </a:xfrm>
          <a:prstGeom prst="rect">
            <a:avLst/>
          </a:prstGeom>
          <a:noFill/>
        </p:spPr>
        <p:txBody>
          <a:bodyPr spcFirstLastPara="1" wrap="square" lIns="91425" tIns="91425" rIns="0" bIns="91425" anchor="t" anchorCtr="0">
            <a:noAutofit/>
          </a:bodyPr>
          <a:lstStyle/>
          <a:p>
            <a:pPr marL="0" lvl="0" indent="0" algn="l" rtl="0">
              <a:spcBef>
                <a:spcPts val="0"/>
              </a:spcBef>
              <a:spcAft>
                <a:spcPts val="0"/>
              </a:spcAft>
              <a:buNone/>
            </a:pPr>
            <a:r>
              <a:rPr lang="en" sz="1600">
                <a:solidFill>
                  <a:schemeClr val="dk1"/>
                </a:solidFill>
                <a:latin typeface="Comfortaa"/>
                <a:ea typeface="Comfortaa"/>
                <a:cs typeface="Comfortaa"/>
                <a:sym typeface="Comfortaa"/>
              </a:rPr>
              <a:t>Instructions:</a:t>
            </a:r>
            <a:endParaRPr sz="1600">
              <a:solidFill>
                <a:schemeClr val="dk1"/>
              </a:solidFill>
              <a:latin typeface="Comfortaa"/>
              <a:ea typeface="Comfortaa"/>
              <a:cs typeface="Comfortaa"/>
              <a:sym typeface="Comfortaa"/>
            </a:endParaRPr>
          </a:p>
          <a:p>
            <a:pPr marL="457200" lvl="0"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Spray 3 squirts of water on each slice of bread.</a:t>
            </a:r>
            <a:endParaRPr sz="1600">
              <a:solidFill>
                <a:schemeClr val="dk1"/>
              </a:solidFill>
              <a:latin typeface="Comfortaa"/>
              <a:ea typeface="Comfortaa"/>
              <a:cs typeface="Comfortaa"/>
              <a:sym typeface="Comfortaa"/>
            </a:endParaRPr>
          </a:p>
          <a:p>
            <a:pPr marL="457200" lvl="0"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Write “COOL” on one bag, and “WARM” on the other.</a:t>
            </a:r>
            <a:endParaRPr sz="1600">
              <a:solidFill>
                <a:schemeClr val="dk1"/>
              </a:solidFill>
              <a:latin typeface="Comfortaa"/>
              <a:ea typeface="Comfortaa"/>
              <a:cs typeface="Comfortaa"/>
              <a:sym typeface="Comfortaa"/>
            </a:endParaRPr>
          </a:p>
          <a:p>
            <a:pPr marL="457200" lvl="0"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Add 1 piece of bread to each bag.</a:t>
            </a:r>
            <a:endParaRPr sz="1600">
              <a:solidFill>
                <a:schemeClr val="dk1"/>
              </a:solidFill>
              <a:latin typeface="Comfortaa"/>
              <a:ea typeface="Comfortaa"/>
              <a:cs typeface="Comfortaa"/>
              <a:sym typeface="Comfortaa"/>
            </a:endParaRPr>
          </a:p>
          <a:p>
            <a:pPr marL="457200" lvl="0" indent="-330200" algn="l" rtl="0">
              <a:spcBef>
                <a:spcPts val="0"/>
              </a:spcBef>
              <a:spcAft>
                <a:spcPts val="0"/>
              </a:spcAft>
              <a:buClr>
                <a:schemeClr val="dk1"/>
              </a:buClr>
              <a:buSzPts val="1600"/>
              <a:buFont typeface="Comfortaa"/>
              <a:buChar char="●"/>
            </a:pPr>
            <a:r>
              <a:rPr lang="en" sz="1600">
                <a:solidFill>
                  <a:schemeClr val="dk1"/>
                </a:solidFill>
                <a:latin typeface="Comfortaa"/>
                <a:ea typeface="Comfortaa"/>
                <a:cs typeface="Comfortaa"/>
                <a:sym typeface="Comfortaa"/>
              </a:rPr>
              <a:t>Close the bags and tape the seals airtight.</a:t>
            </a:r>
            <a:endParaRPr sz="1600">
              <a:solidFill>
                <a:schemeClr val="dk1"/>
              </a:solidFill>
              <a:latin typeface="Comfortaa"/>
              <a:ea typeface="Comfortaa"/>
              <a:cs typeface="Comfortaa"/>
              <a:sym typeface="Comfortaa"/>
            </a:endParaRPr>
          </a:p>
          <a:p>
            <a:pPr marL="0" lvl="0" indent="0" algn="l" rtl="0">
              <a:spcBef>
                <a:spcPts val="0"/>
              </a:spcBef>
              <a:spcAft>
                <a:spcPts val="0"/>
              </a:spcAft>
              <a:buNone/>
            </a:pPr>
            <a:endParaRPr sz="1600">
              <a:solidFill>
                <a:schemeClr val="dk1"/>
              </a:solidFill>
              <a:latin typeface="Comfortaa"/>
              <a:ea typeface="Comfortaa"/>
              <a:cs typeface="Comfortaa"/>
              <a:sym typeface="Comfortaa"/>
            </a:endParaRPr>
          </a:p>
          <a:p>
            <a:pPr marL="0" lvl="0" indent="0" algn="ctr" rtl="0">
              <a:spcBef>
                <a:spcPts val="0"/>
              </a:spcBef>
              <a:spcAft>
                <a:spcPts val="0"/>
              </a:spcAft>
              <a:buNone/>
            </a:pPr>
            <a:endParaRPr sz="1600">
              <a:solidFill>
                <a:schemeClr val="dk1"/>
              </a:solidFill>
              <a:latin typeface="Comfortaa"/>
              <a:ea typeface="Comfortaa"/>
              <a:cs typeface="Comfortaa"/>
              <a:sym typeface="Comfortaa"/>
            </a:endParaRPr>
          </a:p>
          <a:p>
            <a:pPr marL="0" lvl="0" indent="0" algn="ctr" rtl="0">
              <a:spcBef>
                <a:spcPts val="0"/>
              </a:spcBef>
              <a:spcAft>
                <a:spcPts val="0"/>
              </a:spcAft>
              <a:buNone/>
            </a:pPr>
            <a:r>
              <a:rPr lang="en" sz="1600">
                <a:solidFill>
                  <a:schemeClr val="dk1"/>
                </a:solidFill>
                <a:latin typeface="Comfortaa"/>
                <a:ea typeface="Comfortaa"/>
                <a:cs typeface="Comfortaa"/>
                <a:sym typeface="Comfortaa"/>
              </a:rPr>
              <a:t>We are going to leave one bag in a cold place and one in a warm place for 3 days, and see what happens!</a:t>
            </a:r>
            <a:endParaRPr sz="1600">
              <a:solidFill>
                <a:schemeClr val="dk1"/>
              </a:solidFill>
              <a:latin typeface="Comfortaa"/>
              <a:ea typeface="Comfortaa"/>
              <a:cs typeface="Comfortaa"/>
              <a:sym typeface="Comfortaa"/>
            </a:endParaRPr>
          </a:p>
          <a:p>
            <a:pPr marL="457200" lvl="0" indent="0" algn="l" rtl="0">
              <a:spcBef>
                <a:spcPts val="0"/>
              </a:spcBef>
              <a:spcAft>
                <a:spcPts val="0"/>
              </a:spcAft>
              <a:buNone/>
            </a:pPr>
            <a:endParaRPr sz="1600">
              <a:solidFill>
                <a:schemeClr val="dk1"/>
              </a:solidFill>
              <a:latin typeface="Comfortaa"/>
              <a:ea typeface="Comfortaa"/>
              <a:cs typeface="Comfortaa"/>
              <a:sym typeface="Comfortaa"/>
            </a:endParaRPr>
          </a:p>
          <a:p>
            <a:pPr marL="457200" lvl="0" indent="0" algn="l" rtl="0">
              <a:spcBef>
                <a:spcPts val="0"/>
              </a:spcBef>
              <a:spcAft>
                <a:spcPts val="0"/>
              </a:spcAft>
              <a:buClr>
                <a:schemeClr val="dk1"/>
              </a:buClr>
              <a:buSzPts val="1100"/>
              <a:buFont typeface="Arial"/>
              <a:buNone/>
            </a:pPr>
            <a:endParaRPr sz="1600">
              <a:solidFill>
                <a:schemeClr val="dk1"/>
              </a:solidFill>
              <a:latin typeface="Comfortaa"/>
              <a:ea typeface="Comfortaa"/>
              <a:cs typeface="Comfortaa"/>
              <a:sym typeface="Comfortaa"/>
            </a:endParaRPr>
          </a:p>
          <a:p>
            <a:pPr marL="457200" lvl="0" indent="0" algn="l" rtl="0">
              <a:spcBef>
                <a:spcPts val="0"/>
              </a:spcBef>
              <a:spcAft>
                <a:spcPts val="0"/>
              </a:spcAft>
              <a:buClr>
                <a:schemeClr val="dk1"/>
              </a:buClr>
              <a:buSzPts val="1100"/>
              <a:buFont typeface="Arial"/>
              <a:buNone/>
            </a:pPr>
            <a:endParaRPr sz="1600">
              <a:solidFill>
                <a:schemeClr val="dk1"/>
              </a:solidFill>
              <a:latin typeface="Comfortaa"/>
              <a:ea typeface="Comfortaa"/>
              <a:cs typeface="Comfortaa"/>
              <a:sym typeface="Comfortaa"/>
            </a:endParaRPr>
          </a:p>
          <a:p>
            <a:pPr marL="457200" lvl="0" indent="0" algn="l" rtl="0">
              <a:spcBef>
                <a:spcPts val="0"/>
              </a:spcBef>
              <a:spcAft>
                <a:spcPts val="0"/>
              </a:spcAft>
              <a:buNone/>
            </a:pPr>
            <a:endParaRPr sz="1600">
              <a:solidFill>
                <a:schemeClr val="dk1"/>
              </a:solidFill>
              <a:latin typeface="Comfortaa"/>
              <a:ea typeface="Comfortaa"/>
              <a:cs typeface="Comfortaa"/>
              <a:sym typeface="Comfortaa"/>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758</Words>
  <Application>Microsoft Macintosh PowerPoint</Application>
  <PresentationFormat>On-screen Show (16:9)</PresentationFormat>
  <Paragraphs>84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Comfortaa</vt:lpstr>
      <vt:lpstr>Arial</vt:lpstr>
      <vt:lpstr>Oswald</vt:lpstr>
      <vt:lpstr>Average</vt:lpstr>
      <vt:lpstr>Slate</vt:lpstr>
      <vt:lpstr>Health through the Microscope</vt:lpstr>
      <vt:lpstr>Day 1  </vt:lpstr>
      <vt:lpstr>PowerPoint Presentation</vt:lpstr>
      <vt:lpstr>Bacteria</vt:lpstr>
      <vt:lpstr>Shapes of Bacteria</vt:lpstr>
      <vt:lpstr>Viruses</vt:lpstr>
      <vt:lpstr>Living or Nonliving?</vt:lpstr>
      <vt:lpstr>Fungi</vt:lpstr>
      <vt:lpstr>Activity</vt:lpstr>
      <vt:lpstr>Day 2</vt:lpstr>
      <vt:lpstr>PowerPoint Presentation</vt:lpstr>
      <vt:lpstr>Let's think about COVID-19…</vt:lpstr>
      <vt:lpstr>Day 3</vt:lpstr>
      <vt:lpstr>PowerPoint Presentation</vt:lpstr>
      <vt:lpstr>Gut Microbiome</vt:lpstr>
      <vt:lpstr>Activity - 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Lund-Peterson, Marley</cp:lastModifiedBy>
  <cp:revision>1</cp:revision>
  <dcterms:modified xsi:type="dcterms:W3CDTF">2024-07-01T15:06:51Z</dcterms:modified>
</cp:coreProperties>
</file>