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3"/>
  </p:notesMasterIdLst>
  <p:handoutMasterIdLst>
    <p:handoutMasterId r:id="rId14"/>
  </p:handoutMasterIdLst>
  <p:sldIdLst>
    <p:sldId id="329" r:id="rId2"/>
    <p:sldId id="418" r:id="rId3"/>
    <p:sldId id="419" r:id="rId4"/>
    <p:sldId id="426" r:id="rId5"/>
    <p:sldId id="420" r:id="rId6"/>
    <p:sldId id="421" r:id="rId7"/>
    <p:sldId id="422" r:id="rId8"/>
    <p:sldId id="423" r:id="rId9"/>
    <p:sldId id="424" r:id="rId10"/>
    <p:sldId id="425" r:id="rId11"/>
    <p:sldId id="415" r:id="rId12"/>
  </p:sldIdLst>
  <p:sldSz cx="9144000" cy="6858000" type="screen4x3"/>
  <p:notesSz cx="6858000" cy="9199563"/>
  <p:defaultTextStyle>
    <a:defPPr>
      <a:defRPr lang="en-US"/>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74065" autoAdjust="0"/>
  </p:normalViewPr>
  <p:slideViewPr>
    <p:cSldViewPr>
      <p:cViewPr varScale="1">
        <p:scale>
          <a:sx n="97" d="100"/>
          <a:sy n="97" d="100"/>
        </p:scale>
        <p:origin x="2010" y="84"/>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69635" name="Rectangle 3"/>
          <p:cNvSpPr>
            <a:spLocks noGrp="1" noChangeArrowheads="1"/>
          </p:cNvSpPr>
          <p:nvPr>
            <p:ph type="dt" sz="quarter" idx="1"/>
          </p:nvPr>
        </p:nvSpPr>
        <p:spPr bwMode="auto">
          <a:xfrm>
            <a:off x="3886200" y="0"/>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69636" name="Rectangle 4"/>
          <p:cNvSpPr>
            <a:spLocks noGrp="1" noChangeArrowheads="1"/>
          </p:cNvSpPr>
          <p:nvPr>
            <p:ph type="ftr" sz="quarter" idx="2"/>
          </p:nvPr>
        </p:nvSpPr>
        <p:spPr bwMode="auto">
          <a:xfrm>
            <a:off x="0" y="8739188"/>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69637" name="Rectangle 5"/>
          <p:cNvSpPr>
            <a:spLocks noGrp="1" noChangeArrowheads="1"/>
          </p:cNvSpPr>
          <p:nvPr>
            <p:ph type="sldNum" sz="quarter" idx="3"/>
          </p:nvPr>
        </p:nvSpPr>
        <p:spPr bwMode="auto">
          <a:xfrm>
            <a:off x="3886200" y="8739188"/>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defRPr sz="1200">
                <a:latin typeface="Times New Roman" panose="02020603050405020304" pitchFamily="18" charset="0"/>
              </a:defRPr>
            </a:lvl1pPr>
          </a:lstStyle>
          <a:p>
            <a:fld id="{7DD375CD-D71C-4350-8286-72CA08CAE2E4}"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66563" name="Rectangle 3"/>
          <p:cNvSpPr>
            <a:spLocks noGrp="1" noChangeArrowheads="1"/>
          </p:cNvSpPr>
          <p:nvPr>
            <p:ph type="dt" idx="1"/>
          </p:nvPr>
        </p:nvSpPr>
        <p:spPr bwMode="auto">
          <a:xfrm>
            <a:off x="3886200" y="0"/>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66564" name="Rectangle 4"/>
          <p:cNvSpPr>
            <a:spLocks noChangeArrowheads="1" noTextEdit="1"/>
          </p:cNvSpPr>
          <p:nvPr>
            <p:ph type="sldImg" idx="2"/>
          </p:nvPr>
        </p:nvSpPr>
        <p:spPr bwMode="auto">
          <a:xfrm>
            <a:off x="1128713" y="690563"/>
            <a:ext cx="4600575" cy="34496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6565" name="Rectangle 5"/>
          <p:cNvSpPr>
            <a:spLocks noGrp="1" noChangeArrowheads="1"/>
          </p:cNvSpPr>
          <p:nvPr>
            <p:ph type="body" sz="quarter" idx="3"/>
          </p:nvPr>
        </p:nvSpPr>
        <p:spPr bwMode="auto">
          <a:xfrm>
            <a:off x="914400" y="4370388"/>
            <a:ext cx="5029200" cy="413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6566" name="Rectangle 6"/>
          <p:cNvSpPr>
            <a:spLocks noGrp="1" noChangeArrowheads="1"/>
          </p:cNvSpPr>
          <p:nvPr>
            <p:ph type="ftr" sz="quarter" idx="4"/>
          </p:nvPr>
        </p:nvSpPr>
        <p:spPr bwMode="auto">
          <a:xfrm>
            <a:off x="0" y="8739188"/>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66567" name="Rectangle 7"/>
          <p:cNvSpPr>
            <a:spLocks noGrp="1" noChangeArrowheads="1"/>
          </p:cNvSpPr>
          <p:nvPr>
            <p:ph type="sldNum" sz="quarter" idx="5"/>
          </p:nvPr>
        </p:nvSpPr>
        <p:spPr bwMode="auto">
          <a:xfrm>
            <a:off x="3886200" y="8739188"/>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defRPr sz="1200">
                <a:latin typeface="Times New Roman" panose="02020603050405020304" pitchFamily="18" charset="0"/>
              </a:defRPr>
            </a:lvl1pPr>
          </a:lstStyle>
          <a:p>
            <a:fld id="{989C4683-F013-47CB-8A39-20D7DBC84C4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202735-0DE2-46B3-9341-78350C5DC798}" type="slidenum">
              <a:rPr lang="en-US" altLang="en-US"/>
              <a:pPr/>
              <a:t>1</a:t>
            </a:fld>
            <a:endParaRPr lang="en-US" altLang="en-US"/>
          </a:p>
        </p:txBody>
      </p:sp>
      <p:sp>
        <p:nvSpPr>
          <p:cNvPr id="349186" name="Rectangle 2"/>
          <p:cNvSpPr>
            <a:spLocks noChangeArrowheads="1" noTextEdit="1"/>
          </p:cNvSpPr>
          <p:nvPr>
            <p:ph type="sldImg"/>
          </p:nvPr>
        </p:nvSpPr>
        <p:spPr>
          <a:ln/>
        </p:spPr>
      </p:sp>
      <p:sp>
        <p:nvSpPr>
          <p:cNvPr id="3491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5BF5E-69BE-4D11-AF6E-81E4AB25FB72}" type="slidenum">
              <a:rPr lang="en-US" altLang="en-US"/>
              <a:pPr/>
              <a:t>11</a:t>
            </a:fld>
            <a:endParaRPr lang="en-US" altLang="en-US"/>
          </a:p>
        </p:txBody>
      </p:sp>
      <p:sp>
        <p:nvSpPr>
          <p:cNvPr id="333826" name="Rectangle 2"/>
          <p:cNvSpPr>
            <a:spLocks noChangeArrowheads="1" noTextEdit="1"/>
          </p:cNvSpPr>
          <p:nvPr>
            <p:ph type="sldImg"/>
          </p:nvPr>
        </p:nvSpPr>
        <p:spPr>
          <a:ln/>
        </p:spPr>
      </p:sp>
      <p:sp>
        <p:nvSpPr>
          <p:cNvPr id="333827" name="Rectangle 3"/>
          <p:cNvSpPr>
            <a:spLocks noGrp="1" noChangeArrowheads="1"/>
          </p:cNvSpPr>
          <p:nvPr>
            <p:ph type="body" idx="1"/>
          </p:nvPr>
        </p:nvSpPr>
        <p:spPr/>
        <p:txBody>
          <a:bodyPr/>
          <a:lstStyle/>
          <a:p>
            <a:r>
              <a:rPr lang="en-US" altLang="en-US"/>
              <a:t>More information is available on the web at </a:t>
            </a:r>
            <a:r>
              <a:rPr lang="en-US" altLang="en-US">
                <a:solidFill>
                  <a:schemeClr val="hlink"/>
                </a:solidFill>
                <a:effectLst>
                  <a:outerShdw blurRad="38100" dist="38100" dir="2700000" algn="tl">
                    <a:srgbClr val="C0C0C0"/>
                  </a:outerShdw>
                </a:effectLst>
              </a:rPr>
              <a:t>http://www.ag.ndsu.nodak.edu/abeng. The web site can be found by doing a internet search for NDSU corn drying.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4C42E9-DC30-44A9-B70E-D14AF3742051}" type="slidenum">
              <a:rPr lang="en-US" altLang="en-US"/>
              <a:pPr/>
              <a:t>3</a:t>
            </a:fld>
            <a:endParaRPr lang="en-US" altLang="en-US"/>
          </a:p>
        </p:txBody>
      </p:sp>
      <p:sp>
        <p:nvSpPr>
          <p:cNvPr id="354306" name="Rectangle 2"/>
          <p:cNvSpPr>
            <a:spLocks noChangeArrowheads="1" noTextEdit="1"/>
          </p:cNvSpPr>
          <p:nvPr>
            <p:ph type="sldImg"/>
          </p:nvPr>
        </p:nvSpPr>
        <p:spPr>
          <a:ln/>
        </p:spPr>
      </p:sp>
      <p:sp>
        <p:nvSpPr>
          <p:cNvPr id="354307" name="Rectangle 3"/>
          <p:cNvSpPr>
            <a:spLocks noGrp="1" noChangeArrowheads="1"/>
          </p:cNvSpPr>
          <p:nvPr>
            <p:ph type="body" idx="1"/>
          </p:nvPr>
        </p:nvSpPr>
        <p:spPr/>
        <p:txBody>
          <a:bodyPr/>
          <a:lstStyle/>
          <a:p>
            <a:r>
              <a:rPr lang="en-US" altLang="en-US"/>
              <a:t>The long-term storage moisture content must be low enough to minimize mold growth. Generally the long-term storage moisture content is associated with a temperature of about 70 F and 60% relative humidity. For soybeans the equilibrium moisture content would be about 10.8%, which corresponds to the recommended 11% long-term storage moisture content.  Generally listed moisture content for storage over winter is 14%, which exceeds the 13% market standard.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1039A0-EA89-4D4C-8A3A-4358F4225DF8}" type="slidenum">
              <a:rPr lang="en-US" altLang="en-US"/>
              <a:pPr/>
              <a:t>4</a:t>
            </a:fld>
            <a:endParaRPr lang="en-US" altLang="en-US"/>
          </a:p>
        </p:txBody>
      </p:sp>
      <p:sp>
        <p:nvSpPr>
          <p:cNvPr id="372738" name="Rectangle 2"/>
          <p:cNvSpPr>
            <a:spLocks noChangeArrowheads="1" noTextEdit="1"/>
          </p:cNvSpPr>
          <p:nvPr>
            <p:ph type="sldImg"/>
          </p:nvPr>
        </p:nvSpPr>
        <p:spPr>
          <a:ln/>
        </p:spPr>
      </p:sp>
      <p:sp>
        <p:nvSpPr>
          <p:cNvPr id="372739" name="Rectangle 3"/>
          <p:cNvSpPr>
            <a:spLocks noGrp="1" noChangeArrowheads="1"/>
          </p:cNvSpPr>
          <p:nvPr>
            <p:ph type="body" idx="1"/>
          </p:nvPr>
        </p:nvSpPr>
        <p:spPr/>
        <p:txBody>
          <a:bodyPr/>
          <a:lstStyle/>
          <a:p>
            <a:r>
              <a:rPr lang="en-US" altLang="en-US"/>
              <a:t>	The allowable storage time (AST) of grain is affected by both the grain temperature and moisture content. Corn at 24% moisture content has an allowable storage time of about 130 days at 30</a:t>
            </a:r>
            <a:r>
              <a:rPr lang="en-US" altLang="en-US">
                <a:cs typeface="Times New Roman" panose="02020603050405020304" pitchFamily="18" charset="0"/>
              </a:rPr>
              <a:t>º</a:t>
            </a:r>
            <a:r>
              <a:rPr lang="en-US" altLang="en-US"/>
              <a:t>F, 40 days at 40 degrees and only 15 days at 50 degrees. Therefore, the recommendation is to dry the corn in a high temperature dryer during February. </a:t>
            </a:r>
          </a:p>
          <a:p>
            <a:endParaRPr lang="en-US" altLang="en-US"/>
          </a:p>
          <a:p>
            <a:r>
              <a:rPr lang="en-US" altLang="en-US"/>
              <a:t>	Corn at 22% moisture has an AST of about 190 days at 30 degrees, 60 days at 40 degrees, and 30 days at 50 degrees. Therefore, the recommendation is to dry the corn in a high temperature dryer by early March. Corn at moisture contents of 21% or less can be kept cold and natural air dried starting in April.</a:t>
            </a:r>
          </a:p>
          <a:p>
            <a:endParaRPr lang="en-US" altLang="en-US">
              <a:cs typeface="Times New Roman" panose="02020603050405020304" pitchFamily="18" charset="0"/>
            </a:endParaRPr>
          </a:p>
          <a:p>
            <a:r>
              <a:rPr lang="en-US" altLang="en-US">
                <a:cs typeface="Times New Roman" panose="02020603050405020304" pitchFamily="18" charset="0"/>
              </a:rPr>
              <a:t>	</a:t>
            </a:r>
            <a:r>
              <a:rPr lang="en-US" altLang="en-US"/>
              <a:t>The value in the table is based on the grain temperature being at that value, so the grain must be aerated with air at the desired temperature at least periodically, to ensure that it remains at the temperature.</a:t>
            </a:r>
          </a:p>
          <a:p>
            <a:endParaRPr lang="en-US" altLang="en-US"/>
          </a:p>
          <a:p>
            <a:r>
              <a:rPr lang="en-US" altLang="en-US"/>
              <a:t>	Allowable storage time is cumulative. If one-half of the AST is used at a temperature, there is only one-half of the time shown on the chart for the new temperature. For example if 22% moisture content corn is held at 50 degrees for 10 days then cooled to 30 degrees, the AST at 30 degrees is 127 days rather than the 190 days shown on the chart. The AST of 22% moisture corn at 50</a:t>
            </a:r>
            <a:r>
              <a:rPr lang="en-US" altLang="en-US">
                <a:cs typeface="Times New Roman" panose="02020603050405020304" pitchFamily="18" charset="0"/>
              </a:rPr>
              <a:t>°F is 30 days. During the 10 days the corn is held at 50 degrees, 33% of the AST is used, 10/30=0.33. Therefore, the AST at 30°F is 67% of the time listed in the chart, 1.0 - 0.33=0.67. The AST at 30 degrees then is 127 days, 0.67 x 190.</a:t>
            </a:r>
          </a:p>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E005CE-36C6-4A86-948B-A98CAA919902}" type="slidenum">
              <a:rPr lang="en-US" altLang="en-US"/>
              <a:pPr/>
              <a:t>5</a:t>
            </a:fld>
            <a:endParaRPr lang="en-US" altLang="en-US"/>
          </a:p>
        </p:txBody>
      </p:sp>
      <p:sp>
        <p:nvSpPr>
          <p:cNvPr id="356354" name="Rectangle 2"/>
          <p:cNvSpPr>
            <a:spLocks noChangeArrowheads="1" noTextEdit="1"/>
          </p:cNvSpPr>
          <p:nvPr>
            <p:ph type="sldImg"/>
          </p:nvPr>
        </p:nvSpPr>
        <p:spPr>
          <a:ln/>
        </p:spPr>
      </p:sp>
      <p:sp>
        <p:nvSpPr>
          <p:cNvPr id="356355" name="Rectangle 3"/>
          <p:cNvSpPr>
            <a:spLocks noGrp="1" noChangeArrowheads="1"/>
          </p:cNvSpPr>
          <p:nvPr>
            <p:ph type="body" idx="1"/>
          </p:nvPr>
        </p:nvSpPr>
        <p:spPr/>
        <p:txBody>
          <a:bodyPr/>
          <a:lstStyle/>
          <a:p>
            <a:r>
              <a:rPr lang="en-US" altLang="en-US"/>
              <a:t>Soybeans can be natural air dried during October to about 12% moisture and from mid-October to  mid-November to about 13.7% moisture. A minimum airflow rate of 1.5 cfm/bu is suggested for October drying and 2 cfm/bu for drying during late October and early November. High airflow rates are required due to the cool air temperature and large amount of moisture that needs to be removed from the soybeans.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8520F4-E475-4111-999C-5D780E503D99}" type="slidenum">
              <a:rPr lang="en-US" altLang="en-US"/>
              <a:pPr/>
              <a:t>6</a:t>
            </a:fld>
            <a:endParaRPr lang="en-US" altLang="en-US"/>
          </a:p>
        </p:txBody>
      </p:sp>
      <p:sp>
        <p:nvSpPr>
          <p:cNvPr id="358402" name="Rectangle 2"/>
          <p:cNvSpPr>
            <a:spLocks noChangeArrowheads="1" noTextEdit="1"/>
          </p:cNvSpPr>
          <p:nvPr>
            <p:ph type="sldImg"/>
          </p:nvPr>
        </p:nvSpPr>
        <p:spPr>
          <a:ln/>
        </p:spPr>
      </p:sp>
      <p:sp>
        <p:nvSpPr>
          <p:cNvPr id="358403" name="Rectangle 3"/>
          <p:cNvSpPr>
            <a:spLocks noGrp="1" noChangeArrowheads="1"/>
          </p:cNvSpPr>
          <p:nvPr>
            <p:ph type="body" idx="1"/>
          </p:nvPr>
        </p:nvSpPr>
        <p:spPr/>
        <p:txBody>
          <a:bodyPr/>
          <a:lstStyle/>
          <a:p>
            <a:r>
              <a:rPr lang="en-US" altLang="en-US"/>
              <a:t>Warming the air by 5 degrees reduces the final moisture content to 11%.  An airflow rate of 1.5 cfm/bu should be considered the minimum. An airflow rate of 2.0 cfm/bu permits drying in 3 to 4 weeks. The higher airflow rates are possible due to the small static pressures associated with soybeans.</a:t>
            </a:r>
          </a:p>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0EF993-F4F2-46FD-8FDD-C9571B631022}" type="slidenum">
              <a:rPr lang="en-US" altLang="en-US"/>
              <a:pPr/>
              <a:t>7</a:t>
            </a:fld>
            <a:endParaRPr lang="en-US" altLang="en-US"/>
          </a:p>
        </p:txBody>
      </p:sp>
      <p:sp>
        <p:nvSpPr>
          <p:cNvPr id="360450" name="Rectangle 2"/>
          <p:cNvSpPr>
            <a:spLocks noChangeArrowheads="1" noTextEdit="1"/>
          </p:cNvSpPr>
          <p:nvPr>
            <p:ph type="sldImg"/>
          </p:nvPr>
        </p:nvSpPr>
        <p:spPr>
          <a:ln/>
        </p:spPr>
      </p:sp>
      <p:sp>
        <p:nvSpPr>
          <p:cNvPr id="360451" name="Rectangle 3"/>
          <p:cNvSpPr>
            <a:spLocks noGrp="1" noChangeArrowheads="1"/>
          </p:cNvSpPr>
          <p:nvPr>
            <p:ph type="body" idx="1"/>
          </p:nvPr>
        </p:nvSpPr>
        <p:spPr/>
        <p:txBody>
          <a:bodyPr/>
          <a:lstStyle/>
          <a:p>
            <a:r>
              <a:rPr lang="en-US" altLang="en-US"/>
              <a:t>Some people estimate the drying fan size needed using a rule of thumb of one horsepower per thousand bushels of corn. This is only true for an airflow rate of 1.0 cfm/bu and a corn depth of about 19 feet. It is best to use a fan selection program or tables to select the fan horsepower needed. </a:t>
            </a:r>
          </a:p>
          <a:p>
            <a:endParaRPr lang="en-US" altLang="en-US"/>
          </a:p>
          <a:p>
            <a:r>
              <a:rPr lang="en-US" altLang="en-US"/>
              <a:t>Many people desire to dry corn using a natural air and low temperature system on a tall bin. This is not feasible. For example, a 180 hp fan would be required to provide an airflow rate of 1.0 cfm/bu for a 42 ft. diameter bin of corn that is 36 ft. deep. Not only is the fan horsepower required not practical, but the operating static pressure would be about 17 inches, which exceeds the capability of common grain drying fans. The maximum depth of wet corn that can be realistically dried is about 22 ft.</a:t>
            </a:r>
          </a:p>
          <a:p>
            <a:endParaRPr lang="en-US" altLang="en-US"/>
          </a:p>
          <a:p>
            <a:r>
              <a:rPr lang="en-US" altLang="en-US"/>
              <a:t>The speed of drying is related to the airflow rate. Drying is too slow at low airflow rates to dry the grain before deterioration occurs. However, to double the airflow rate requires increasing the fan horsepower by a factor of 4 to 5. Therefore, high airflow rates are not practical because the fan horsepower required becomes excessive. </a:t>
            </a:r>
          </a:p>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3BC5C0-E252-4C56-B7F4-69CCA6554EAA}" type="slidenum">
              <a:rPr lang="en-US" altLang="en-US"/>
              <a:pPr/>
              <a:t>8</a:t>
            </a:fld>
            <a:endParaRPr lang="en-US" altLang="en-US"/>
          </a:p>
        </p:txBody>
      </p:sp>
      <p:sp>
        <p:nvSpPr>
          <p:cNvPr id="362498" name="Rectangle 2"/>
          <p:cNvSpPr>
            <a:spLocks noChangeArrowheads="1" noTextEdit="1"/>
          </p:cNvSpPr>
          <p:nvPr>
            <p:ph type="sldImg"/>
          </p:nvPr>
        </p:nvSpPr>
        <p:spPr>
          <a:ln/>
        </p:spPr>
      </p:sp>
      <p:sp>
        <p:nvSpPr>
          <p:cNvPr id="362499" name="Rectangle 3"/>
          <p:cNvSpPr>
            <a:spLocks noGrp="1" noChangeArrowheads="1"/>
          </p:cNvSpPr>
          <p:nvPr>
            <p:ph type="body" idx="1"/>
          </p:nvPr>
        </p:nvSpPr>
        <p:spPr/>
        <p:txBody>
          <a:bodyPr/>
          <a:lstStyle/>
          <a:p>
            <a:r>
              <a:rPr lang="en-US" altLang="en-US"/>
              <a:t>General guidelines for high temperature drying soybeans are a maximum temperature of 130 degrees for a continuous flow dryer and 110 degrees for a batch dryer or when drying seed. Research shows that seed coat or seed breakage will occur at these drying temperatures.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16E80B-7BD8-41F1-B61D-D9E97E1C7E71}" type="slidenum">
              <a:rPr lang="en-US" altLang="en-US"/>
              <a:pPr/>
              <a:t>9</a:t>
            </a:fld>
            <a:endParaRPr lang="en-US" altLang="en-US"/>
          </a:p>
        </p:txBody>
      </p:sp>
      <p:sp>
        <p:nvSpPr>
          <p:cNvPr id="364546" name="Rectangle 2"/>
          <p:cNvSpPr>
            <a:spLocks noChangeArrowheads="1" noTextEdit="1"/>
          </p:cNvSpPr>
          <p:nvPr>
            <p:ph type="sldImg"/>
          </p:nvPr>
        </p:nvSpPr>
        <p:spPr>
          <a:ln/>
        </p:spPr>
      </p:sp>
      <p:sp>
        <p:nvSpPr>
          <p:cNvPr id="364547" name="Rectangle 3"/>
          <p:cNvSpPr>
            <a:spLocks noGrp="1" noChangeArrowheads="1"/>
          </p:cNvSpPr>
          <p:nvPr>
            <p:ph type="body" idx="1"/>
          </p:nvPr>
        </p:nvSpPr>
        <p:spPr/>
        <p:txBody>
          <a:bodyPr/>
          <a:lstStyle/>
          <a:p>
            <a:r>
              <a:rPr lang="en-US" altLang="en-US"/>
              <a:t>One study found that at 100 F 50-90% of the skins were cracked and 20-70% of the beans were cracked. Even at 100 F, there was considerable damage to the beans.</a:t>
            </a:r>
          </a:p>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9F206-7E83-4C29-A362-72D1506E93CE}" type="slidenum">
              <a:rPr lang="en-US" altLang="en-US"/>
              <a:pPr/>
              <a:t>10</a:t>
            </a:fld>
            <a:endParaRPr lang="en-US" altLang="en-US"/>
          </a:p>
        </p:txBody>
      </p:sp>
      <p:sp>
        <p:nvSpPr>
          <p:cNvPr id="366594" name="Rectangle 2"/>
          <p:cNvSpPr>
            <a:spLocks noChangeArrowheads="1" noTextEdit="1"/>
          </p:cNvSpPr>
          <p:nvPr>
            <p:ph type="sldImg"/>
          </p:nvPr>
        </p:nvSpPr>
        <p:spPr>
          <a:ln/>
        </p:spPr>
      </p:sp>
      <p:sp>
        <p:nvSpPr>
          <p:cNvPr id="366595" name="Rectangle 3"/>
          <p:cNvSpPr>
            <a:spLocks noGrp="1" noChangeArrowheads="1"/>
          </p:cNvSpPr>
          <p:nvPr>
            <p:ph type="body" idx="1"/>
          </p:nvPr>
        </p:nvSpPr>
        <p:spPr/>
        <p:txBody>
          <a:bodyPr/>
          <a:lstStyle/>
          <a:p>
            <a:r>
              <a:rPr lang="en-US" altLang="en-US"/>
              <a:t>This study showed that bean cleavage (breakage) occurred at relative humidities below 30% and seed coat cracking was about 50% at 20% relative humidity and about 30% at 30% relative humidity. Keep the relative humidity of the drying air above about 30% to maintain the integrity of the seed and seed coat. Since a 20 degree increase in temperature reduces the relative humidity to one-half, very little heat can be added when drying high value beans. Air at 80% RH will have a RH of 40% when heated 20 degrees.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5650" name="Group 2"/>
          <p:cNvGrpSpPr>
            <a:grpSpLocks/>
          </p:cNvGrpSpPr>
          <p:nvPr/>
        </p:nvGrpSpPr>
        <p:grpSpPr bwMode="auto">
          <a:xfrm>
            <a:off x="0" y="2438400"/>
            <a:ext cx="9009063" cy="1052513"/>
            <a:chOff x="0" y="1536"/>
            <a:chExt cx="5675" cy="663"/>
          </a:xfrm>
        </p:grpSpPr>
        <p:grpSp>
          <p:nvGrpSpPr>
            <p:cNvPr id="155651" name="Group 3"/>
            <p:cNvGrpSpPr>
              <a:grpSpLocks/>
            </p:cNvGrpSpPr>
            <p:nvPr/>
          </p:nvGrpSpPr>
          <p:grpSpPr bwMode="auto">
            <a:xfrm>
              <a:off x="183" y="1604"/>
              <a:ext cx="448" cy="299"/>
              <a:chOff x="720" y="336"/>
              <a:chExt cx="624" cy="432"/>
            </a:xfrm>
          </p:grpSpPr>
          <p:sp>
            <p:nvSpPr>
              <p:cNvPr id="15565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65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5654" name="Group 6"/>
            <p:cNvGrpSpPr>
              <a:grpSpLocks/>
            </p:cNvGrpSpPr>
            <p:nvPr/>
          </p:nvGrpSpPr>
          <p:grpSpPr bwMode="auto">
            <a:xfrm>
              <a:off x="261" y="1870"/>
              <a:ext cx="465" cy="299"/>
              <a:chOff x="912" y="2640"/>
              <a:chExt cx="672" cy="432"/>
            </a:xfrm>
          </p:grpSpPr>
          <p:sp>
            <p:nvSpPr>
              <p:cNvPr id="155655"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656"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565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65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65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5660" name="Rectangle 12"/>
          <p:cNvSpPr>
            <a:spLocks noGrp="1" noChangeArrowheads="1"/>
          </p:cNvSpPr>
          <p:nvPr>
            <p:ph type="ctrTitle"/>
          </p:nvPr>
        </p:nvSpPr>
        <p:spPr>
          <a:xfrm>
            <a:off x="990600" y="1828800"/>
            <a:ext cx="7772400" cy="1143000"/>
          </a:xfrm>
        </p:spPr>
        <p:txBody>
          <a:bodyPr/>
          <a:lstStyle>
            <a:lvl1pPr>
              <a:defRPr/>
            </a:lvl1pPr>
          </a:lstStyle>
          <a:p>
            <a:pPr lvl="0"/>
            <a:r>
              <a:rPr lang="en-US" altLang="en-US" noProof="0" smtClean="0"/>
              <a:t>Click to edit Master title style</a:t>
            </a:r>
          </a:p>
        </p:txBody>
      </p:sp>
      <p:sp>
        <p:nvSpPr>
          <p:cNvPr id="155661" name="Rectangle 13"/>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55662"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en-US"/>
          </a:p>
        </p:txBody>
      </p:sp>
      <p:sp>
        <p:nvSpPr>
          <p:cNvPr id="155663"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en-US"/>
          </a:p>
        </p:txBody>
      </p:sp>
      <p:sp>
        <p:nvSpPr>
          <p:cNvPr id="155664"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A24B1E92-B5A2-4F4E-8623-4BC5AC9393CD}" type="slidenum">
              <a:rPr lang="en-US" altLang="en-US"/>
              <a:pPr/>
              <a:t>‹#›</a:t>
            </a:fld>
            <a:endParaRPr lang="en-US" altLang="en-US"/>
          </a:p>
        </p:txBody>
      </p:sp>
    </p:spTree>
  </p:cSld>
  <p:clrMapOvr>
    <a:masterClrMapping/>
  </p:clrMapOvr>
  <p:transition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3204AC6-966B-4E2B-9AA6-9820CDEDCAB7}" type="slidenum">
              <a:rPr lang="en-US" altLang="en-US"/>
              <a:pPr/>
              <a:t>‹#›</a:t>
            </a:fld>
            <a:endParaRPr lang="en-US" altLang="en-US"/>
          </a:p>
        </p:txBody>
      </p:sp>
    </p:spTree>
    <p:extLst>
      <p:ext uri="{BB962C8B-B14F-4D97-AF65-F5344CB8AC3E}">
        <p14:creationId xmlns:p14="http://schemas.microsoft.com/office/powerpoint/2010/main" val="3252896385"/>
      </p:ext>
    </p:extLst>
  </p:cSld>
  <p:clrMapOvr>
    <a:masterClrMapping/>
  </p:clrMapOvr>
  <p:transition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606489A-1191-46D8-AAD4-52713305F67B}" type="slidenum">
              <a:rPr lang="en-US" altLang="en-US"/>
              <a:pPr/>
              <a:t>‹#›</a:t>
            </a:fld>
            <a:endParaRPr lang="en-US" altLang="en-US"/>
          </a:p>
        </p:txBody>
      </p:sp>
    </p:spTree>
    <p:extLst>
      <p:ext uri="{BB962C8B-B14F-4D97-AF65-F5344CB8AC3E}">
        <p14:creationId xmlns:p14="http://schemas.microsoft.com/office/powerpoint/2010/main" val="4174557013"/>
      </p:ext>
    </p:extLst>
  </p:cSld>
  <p:clrMapOvr>
    <a:masterClrMapping/>
  </p:clrMapOvr>
  <p:transition advTm="1000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endParaRPr lang="en-US"/>
          </a:p>
        </p:txBody>
      </p:sp>
      <p:sp>
        <p:nvSpPr>
          <p:cNvPr id="4" name="Date Placeholder 3"/>
          <p:cNvSpPr>
            <a:spLocks noGrp="1"/>
          </p:cNvSpPr>
          <p:nvPr>
            <p:ph type="dt" sz="half" idx="10"/>
          </p:nvPr>
        </p:nvSpPr>
        <p:spPr>
          <a:xfrm>
            <a:off x="914400" y="63246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352800" y="63246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781800" y="6324600"/>
            <a:ext cx="1905000" cy="457200"/>
          </a:xfrm>
        </p:spPr>
        <p:txBody>
          <a:bodyPr/>
          <a:lstStyle>
            <a:lvl1pPr>
              <a:defRPr/>
            </a:lvl1pPr>
          </a:lstStyle>
          <a:p>
            <a:fld id="{BFC26388-0297-401C-9FD9-A9C0B96BDC91}" type="slidenum">
              <a:rPr lang="en-US" altLang="en-US"/>
              <a:pPr/>
              <a:t>‹#›</a:t>
            </a:fld>
            <a:endParaRPr lang="en-US" altLang="en-US"/>
          </a:p>
        </p:txBody>
      </p:sp>
    </p:spTree>
    <p:extLst>
      <p:ext uri="{BB962C8B-B14F-4D97-AF65-F5344CB8AC3E}">
        <p14:creationId xmlns:p14="http://schemas.microsoft.com/office/powerpoint/2010/main" val="661677512"/>
      </p:ext>
    </p:extLst>
  </p:cSld>
  <p:clrMapOvr>
    <a:masterClrMapping/>
  </p:clrMapOvr>
  <p:transition advTm="1000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5145088" y="2017713"/>
            <a:ext cx="3810000" cy="4114800"/>
          </a:xfrm>
        </p:spPr>
        <p:txBody>
          <a:bodyPr/>
          <a:lstStyle/>
          <a:p>
            <a:endParaRPr lang="en-US"/>
          </a:p>
        </p:txBody>
      </p:sp>
      <p:sp>
        <p:nvSpPr>
          <p:cNvPr id="5" name="Date Placeholder 4"/>
          <p:cNvSpPr>
            <a:spLocks noGrp="1"/>
          </p:cNvSpPr>
          <p:nvPr>
            <p:ph type="dt" sz="half" idx="10"/>
          </p:nvPr>
        </p:nvSpPr>
        <p:spPr>
          <a:xfrm>
            <a:off x="914400" y="63246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352800" y="63246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781800" y="6324600"/>
            <a:ext cx="1905000" cy="457200"/>
          </a:xfrm>
        </p:spPr>
        <p:txBody>
          <a:bodyPr/>
          <a:lstStyle>
            <a:lvl1pPr>
              <a:defRPr/>
            </a:lvl1pPr>
          </a:lstStyle>
          <a:p>
            <a:fld id="{05B6D20A-F9E5-410B-9678-684F464F9AFD}" type="slidenum">
              <a:rPr lang="en-US" altLang="en-US"/>
              <a:pPr/>
              <a:t>‹#›</a:t>
            </a:fld>
            <a:endParaRPr lang="en-US" altLang="en-US"/>
          </a:p>
        </p:txBody>
      </p:sp>
    </p:spTree>
    <p:extLst>
      <p:ext uri="{BB962C8B-B14F-4D97-AF65-F5344CB8AC3E}">
        <p14:creationId xmlns:p14="http://schemas.microsoft.com/office/powerpoint/2010/main" val="2775457370"/>
      </p:ext>
    </p:extLst>
  </p:cSld>
  <p:clrMapOvr>
    <a:masterClrMapping/>
  </p:clrMapOvr>
  <p:transition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BF18C9A-557F-4DA7-8C68-C6CC3E027660}" type="slidenum">
              <a:rPr lang="en-US" altLang="en-US"/>
              <a:pPr/>
              <a:t>‹#›</a:t>
            </a:fld>
            <a:endParaRPr lang="en-US" altLang="en-US"/>
          </a:p>
        </p:txBody>
      </p:sp>
    </p:spTree>
    <p:extLst>
      <p:ext uri="{BB962C8B-B14F-4D97-AF65-F5344CB8AC3E}">
        <p14:creationId xmlns:p14="http://schemas.microsoft.com/office/powerpoint/2010/main" val="3427553958"/>
      </p:ext>
    </p:extLst>
  </p:cSld>
  <p:clrMapOvr>
    <a:masterClrMapping/>
  </p:clrMapOvr>
  <p:transition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1134B05-A17F-4080-AF8B-7B911F4E4A98}" type="slidenum">
              <a:rPr lang="en-US" altLang="en-US"/>
              <a:pPr/>
              <a:t>‹#›</a:t>
            </a:fld>
            <a:endParaRPr lang="en-US" altLang="en-US"/>
          </a:p>
        </p:txBody>
      </p:sp>
    </p:spTree>
    <p:extLst>
      <p:ext uri="{BB962C8B-B14F-4D97-AF65-F5344CB8AC3E}">
        <p14:creationId xmlns:p14="http://schemas.microsoft.com/office/powerpoint/2010/main" val="355219298"/>
      </p:ext>
    </p:extLst>
  </p:cSld>
  <p:clrMapOvr>
    <a:masterClrMapping/>
  </p:clrMapOvr>
  <p:transition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889E886-8FE6-488A-82AB-54D625A332F9}" type="slidenum">
              <a:rPr lang="en-US" altLang="en-US"/>
              <a:pPr/>
              <a:t>‹#›</a:t>
            </a:fld>
            <a:endParaRPr lang="en-US" altLang="en-US"/>
          </a:p>
        </p:txBody>
      </p:sp>
    </p:spTree>
    <p:extLst>
      <p:ext uri="{BB962C8B-B14F-4D97-AF65-F5344CB8AC3E}">
        <p14:creationId xmlns:p14="http://schemas.microsoft.com/office/powerpoint/2010/main" val="1017358856"/>
      </p:ext>
    </p:extLst>
  </p:cSld>
  <p:clrMapOvr>
    <a:masterClrMapping/>
  </p:clrMapOvr>
  <p:transition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B6769C7-E88F-41E2-8357-B9E5778343D6}" type="slidenum">
              <a:rPr lang="en-US" altLang="en-US"/>
              <a:pPr/>
              <a:t>‹#›</a:t>
            </a:fld>
            <a:endParaRPr lang="en-US" altLang="en-US"/>
          </a:p>
        </p:txBody>
      </p:sp>
    </p:spTree>
    <p:extLst>
      <p:ext uri="{BB962C8B-B14F-4D97-AF65-F5344CB8AC3E}">
        <p14:creationId xmlns:p14="http://schemas.microsoft.com/office/powerpoint/2010/main" val="2417002049"/>
      </p:ext>
    </p:extLst>
  </p:cSld>
  <p:clrMapOvr>
    <a:masterClrMapping/>
  </p:clrMapOvr>
  <p:transition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70DC1AE-DC38-4476-819E-6871DAAEC4C6}" type="slidenum">
              <a:rPr lang="en-US" altLang="en-US"/>
              <a:pPr/>
              <a:t>‹#›</a:t>
            </a:fld>
            <a:endParaRPr lang="en-US" altLang="en-US"/>
          </a:p>
        </p:txBody>
      </p:sp>
    </p:spTree>
    <p:extLst>
      <p:ext uri="{BB962C8B-B14F-4D97-AF65-F5344CB8AC3E}">
        <p14:creationId xmlns:p14="http://schemas.microsoft.com/office/powerpoint/2010/main" val="2887143809"/>
      </p:ext>
    </p:extLst>
  </p:cSld>
  <p:clrMapOvr>
    <a:masterClrMapping/>
  </p:clrMapOvr>
  <p:transition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73FFCD90-A602-45F2-8E4F-E7B7A726106C}" type="slidenum">
              <a:rPr lang="en-US" altLang="en-US"/>
              <a:pPr/>
              <a:t>‹#›</a:t>
            </a:fld>
            <a:endParaRPr lang="en-US" altLang="en-US"/>
          </a:p>
        </p:txBody>
      </p:sp>
    </p:spTree>
    <p:extLst>
      <p:ext uri="{BB962C8B-B14F-4D97-AF65-F5344CB8AC3E}">
        <p14:creationId xmlns:p14="http://schemas.microsoft.com/office/powerpoint/2010/main" val="1262569975"/>
      </p:ext>
    </p:extLst>
  </p:cSld>
  <p:clrMapOvr>
    <a:masterClrMapping/>
  </p:clrMapOvr>
  <p:transition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BC16375-A5E1-4F2F-84E7-13BD3EE6C34A}" type="slidenum">
              <a:rPr lang="en-US" altLang="en-US"/>
              <a:pPr/>
              <a:t>‹#›</a:t>
            </a:fld>
            <a:endParaRPr lang="en-US" altLang="en-US"/>
          </a:p>
        </p:txBody>
      </p:sp>
    </p:spTree>
    <p:extLst>
      <p:ext uri="{BB962C8B-B14F-4D97-AF65-F5344CB8AC3E}">
        <p14:creationId xmlns:p14="http://schemas.microsoft.com/office/powerpoint/2010/main" val="3525460376"/>
      </p:ext>
    </p:extLst>
  </p:cSld>
  <p:clrMapOvr>
    <a:masterClrMapping/>
  </p:clrMapOvr>
  <p:transition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5746C50-207F-44C9-A762-9EF6B42DE3C7}" type="slidenum">
              <a:rPr lang="en-US" altLang="en-US"/>
              <a:pPr/>
              <a:t>‹#›</a:t>
            </a:fld>
            <a:endParaRPr lang="en-US" altLang="en-US"/>
          </a:p>
        </p:txBody>
      </p:sp>
    </p:spTree>
    <p:extLst>
      <p:ext uri="{BB962C8B-B14F-4D97-AF65-F5344CB8AC3E}">
        <p14:creationId xmlns:p14="http://schemas.microsoft.com/office/powerpoint/2010/main" val="2943590402"/>
      </p:ext>
    </p:extLst>
  </p:cSld>
  <p:clrMapOvr>
    <a:masterClrMapping/>
  </p:clrMapOvr>
  <p:transition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1546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1546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1546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1546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1546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1546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154633" name="Rectangle 9"/>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546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4635"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US" altLang="en-US"/>
          </a:p>
        </p:txBody>
      </p:sp>
      <p:sp>
        <p:nvSpPr>
          <p:cNvPr id="154636"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n-US" altLang="en-US"/>
          </a:p>
        </p:txBody>
      </p:sp>
      <p:sp>
        <p:nvSpPr>
          <p:cNvPr id="154637"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43C36C77-B8FB-4796-8D71-5FA47E424FC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advTm="1000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anose="020B0604030504040204" pitchFamily="34" charset="0"/>
        </a:defRPr>
      </a:lvl2pPr>
      <a:lvl3pPr algn="l" rtl="0" fontAlgn="base">
        <a:spcBef>
          <a:spcPct val="0"/>
        </a:spcBef>
        <a:spcAft>
          <a:spcPct val="0"/>
        </a:spcAft>
        <a:defRPr sz="4400">
          <a:solidFill>
            <a:schemeClr val="tx2"/>
          </a:solidFill>
          <a:latin typeface="Tahoma" panose="020B0604030504040204" pitchFamily="34" charset="0"/>
        </a:defRPr>
      </a:lvl3pPr>
      <a:lvl4pPr algn="l" rtl="0" fontAlgn="base">
        <a:spcBef>
          <a:spcPct val="0"/>
        </a:spcBef>
        <a:spcAft>
          <a:spcPct val="0"/>
        </a:spcAft>
        <a:defRPr sz="4400">
          <a:solidFill>
            <a:schemeClr val="tx2"/>
          </a:solidFill>
          <a:latin typeface="Tahoma" panose="020B0604030504040204" pitchFamily="34" charset="0"/>
        </a:defRPr>
      </a:lvl4pPr>
      <a:lvl5pPr algn="l" rtl="0" fontAlgn="base">
        <a:spcBef>
          <a:spcPct val="0"/>
        </a:spcBef>
        <a:spcAft>
          <a:spcPct val="0"/>
        </a:spcAft>
        <a:defRPr sz="4400">
          <a:solidFill>
            <a:schemeClr val="tx2"/>
          </a:solidFill>
          <a:latin typeface="Tahoma" panose="020B0604030504040204" pitchFamily="34" charset="0"/>
        </a:defRPr>
      </a:lvl5pPr>
      <a:lvl6pPr marL="457200" algn="l" rtl="0" fontAlgn="base">
        <a:spcBef>
          <a:spcPct val="0"/>
        </a:spcBef>
        <a:spcAft>
          <a:spcPct val="0"/>
        </a:spcAft>
        <a:defRPr sz="4400">
          <a:solidFill>
            <a:schemeClr val="tx2"/>
          </a:solidFill>
          <a:latin typeface="Tahoma" panose="020B0604030504040204" pitchFamily="34" charset="0"/>
        </a:defRPr>
      </a:lvl6pPr>
      <a:lvl7pPr marL="914400" algn="l" rtl="0" fontAlgn="base">
        <a:spcBef>
          <a:spcPct val="0"/>
        </a:spcBef>
        <a:spcAft>
          <a:spcPct val="0"/>
        </a:spcAft>
        <a:defRPr sz="4400">
          <a:solidFill>
            <a:schemeClr val="tx2"/>
          </a:solidFill>
          <a:latin typeface="Tahoma" panose="020B0604030504040204" pitchFamily="34" charset="0"/>
        </a:defRPr>
      </a:lvl7pPr>
      <a:lvl8pPr marL="1371600" algn="l" rtl="0" fontAlgn="base">
        <a:spcBef>
          <a:spcPct val="0"/>
        </a:spcBef>
        <a:spcAft>
          <a:spcPct val="0"/>
        </a:spcAft>
        <a:defRPr sz="4400">
          <a:solidFill>
            <a:schemeClr val="tx2"/>
          </a:solidFill>
          <a:latin typeface="Tahoma" panose="020B0604030504040204" pitchFamily="34" charset="0"/>
        </a:defRPr>
      </a:lvl8pPr>
      <a:lvl9pPr marL="1828800" algn="l" rtl="0" fontAlgn="base">
        <a:spcBef>
          <a:spcPct val="0"/>
        </a:spcBef>
        <a:spcAft>
          <a:spcPct val="0"/>
        </a:spcAft>
        <a:defRPr sz="4400">
          <a:solidFill>
            <a:schemeClr val="tx2"/>
          </a:solidFill>
          <a:latin typeface="Tahoma" panose="020B0604030504040204" pitchFamily="34" charset="0"/>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3.e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ctrTitle"/>
          </p:nvPr>
        </p:nvSpPr>
        <p:spPr>
          <a:xfrm>
            <a:off x="1219200" y="838200"/>
            <a:ext cx="6629400" cy="1371600"/>
          </a:xfrm>
        </p:spPr>
        <p:txBody>
          <a:bodyPr/>
          <a:lstStyle/>
          <a:p>
            <a:r>
              <a:rPr lang="en-US" altLang="en-US" sz="4000" b="1">
                <a:effectLst>
                  <a:outerShdw blurRad="38100" dist="38100" dir="2700000" algn="tl">
                    <a:srgbClr val="C0C0C0"/>
                  </a:outerShdw>
                </a:effectLst>
                <a:latin typeface="PosterBodoni BT" pitchFamily="18" charset="0"/>
              </a:rPr>
              <a:t>2009 Soybean Drying Tips</a:t>
            </a:r>
            <a:br>
              <a:rPr lang="en-US" altLang="en-US" sz="4000" b="1">
                <a:effectLst>
                  <a:outerShdw blurRad="38100" dist="38100" dir="2700000" algn="tl">
                    <a:srgbClr val="C0C0C0"/>
                  </a:outerShdw>
                </a:effectLst>
                <a:latin typeface="PosterBodoni BT" pitchFamily="18" charset="0"/>
              </a:rPr>
            </a:br>
            <a:endParaRPr lang="en-US" altLang="en-US" sz="4000" b="1">
              <a:effectLst>
                <a:outerShdw blurRad="38100" dist="38100" dir="2700000" algn="tl">
                  <a:srgbClr val="C0C0C0"/>
                </a:outerShdw>
              </a:effectLst>
              <a:latin typeface="PosterBodoni BT" pitchFamily="18" charset="0"/>
            </a:endParaRPr>
          </a:p>
        </p:txBody>
      </p:sp>
      <p:sp>
        <p:nvSpPr>
          <p:cNvPr id="174083" name="Rectangle 3"/>
          <p:cNvSpPr>
            <a:spLocks noGrp="1" noChangeArrowheads="1"/>
          </p:cNvSpPr>
          <p:nvPr>
            <p:ph type="subTitle" idx="1"/>
          </p:nvPr>
        </p:nvSpPr>
        <p:spPr>
          <a:xfrm>
            <a:off x="609600" y="3886200"/>
            <a:ext cx="7086600" cy="1143000"/>
          </a:xfrm>
        </p:spPr>
        <p:txBody>
          <a:bodyPr/>
          <a:lstStyle/>
          <a:p>
            <a:r>
              <a:rPr lang="en-US" altLang="en-US" sz="2400">
                <a:solidFill>
                  <a:schemeClr val="hlink"/>
                </a:solidFill>
                <a:effectLst>
                  <a:outerShdw blurRad="38100" dist="38100" dir="2700000" algn="tl">
                    <a:srgbClr val="C0C0C0"/>
                  </a:outerShdw>
                </a:effectLst>
                <a:latin typeface="PosterBodoni BT" pitchFamily="18" charset="0"/>
              </a:rPr>
              <a:t>Kenneth Hellevang, Ph.D., P.E.</a:t>
            </a:r>
          </a:p>
          <a:p>
            <a:r>
              <a:rPr lang="en-US" altLang="en-US" sz="2400">
                <a:solidFill>
                  <a:schemeClr val="hlink"/>
                </a:solidFill>
                <a:effectLst>
                  <a:outerShdw blurRad="38100" dist="38100" dir="2700000" algn="tl">
                    <a:srgbClr val="C0C0C0"/>
                  </a:outerShdw>
                </a:effectLst>
                <a:latin typeface="PosterBodoni BT" pitchFamily="18" charset="0"/>
              </a:rPr>
              <a:t>Professor &amp; Extension Engineer</a:t>
            </a:r>
          </a:p>
          <a:p>
            <a:r>
              <a:rPr lang="en-US" altLang="en-US" sz="2400">
                <a:solidFill>
                  <a:schemeClr val="hlink"/>
                </a:solidFill>
                <a:effectLst>
                  <a:outerShdw blurRad="38100" dist="38100" dir="2700000" algn="tl">
                    <a:srgbClr val="C0C0C0"/>
                  </a:outerShdw>
                </a:effectLst>
                <a:latin typeface="PosterBodoni BT" pitchFamily="18" charset="0"/>
              </a:rPr>
              <a:t>Agricultural &amp; Biosystems Engineering</a:t>
            </a:r>
          </a:p>
          <a:p>
            <a:r>
              <a:rPr lang="en-US" altLang="en-US" sz="2400">
                <a:solidFill>
                  <a:schemeClr val="hlink"/>
                </a:solidFill>
                <a:effectLst>
                  <a:outerShdw blurRad="38100" dist="38100" dir="2700000" algn="tl">
                    <a:srgbClr val="C0C0C0"/>
                  </a:outerShdw>
                </a:effectLst>
                <a:latin typeface="PosterBodoni BT" pitchFamily="18" charset="0"/>
              </a:rPr>
              <a:t>NDSU Extension Service</a:t>
            </a:r>
          </a:p>
        </p:txBody>
      </p:sp>
      <p:pic>
        <p:nvPicPr>
          <p:cNvPr id="174084" name="Picture 4" descr="dryer delux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57400"/>
            <a:ext cx="1668463"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74085" name="Picture 5" descr="bin sukup 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095500"/>
            <a:ext cx="22860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74086" name="Picture 6" descr="extlogo8-0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9000" y="5791200"/>
            <a:ext cx="1447800" cy="612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554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a:xfrm>
            <a:off x="0" y="6019800"/>
            <a:ext cx="8991600" cy="533400"/>
          </a:xfrm>
        </p:spPr>
        <p:txBody>
          <a:bodyPr/>
          <a:lstStyle/>
          <a:p>
            <a:pPr algn="ctr"/>
            <a:r>
              <a:rPr lang="en-US" altLang="en-US" sz="2000">
                <a:latin typeface="Arial" panose="020B0604020202020204" pitchFamily="34" charset="0"/>
              </a:rPr>
              <a:t>20ºF Temperature Increase Reduces Relative Humidity to ½ (80%</a:t>
            </a:r>
            <a:r>
              <a:rPr lang="en-US" altLang="en-US" sz="2000">
                <a:latin typeface="Arial" panose="020B0604020202020204" pitchFamily="34" charset="0"/>
                <a:ea typeface="Arial Unicode MS" pitchFamily="34" charset="-128"/>
              </a:rPr>
              <a:t>      40%)</a:t>
            </a:r>
            <a:endParaRPr lang="en-US" altLang="en-US" sz="2000">
              <a:latin typeface="Arial" panose="020B0604020202020204" pitchFamily="34" charset="0"/>
            </a:endParaRPr>
          </a:p>
        </p:txBody>
      </p:sp>
      <p:sp>
        <p:nvSpPr>
          <p:cNvPr id="365571" name="Rectangle 3"/>
          <p:cNvSpPr>
            <a:spLocks noGrp="1" noChangeArrowheads="1"/>
          </p:cNvSpPr>
          <p:nvPr>
            <p:ph type="body" sz="half" idx="1"/>
          </p:nvPr>
        </p:nvSpPr>
        <p:spPr>
          <a:xfrm>
            <a:off x="1828800" y="533400"/>
            <a:ext cx="5715000" cy="1143000"/>
          </a:xfrm>
        </p:spPr>
        <p:txBody>
          <a:bodyPr/>
          <a:lstStyle/>
          <a:p>
            <a:pPr>
              <a:lnSpc>
                <a:spcPct val="90000"/>
              </a:lnSpc>
              <a:buFont typeface="Wingdings" panose="05000000000000000000" pitchFamily="2" charset="2"/>
              <a:buNone/>
            </a:pPr>
            <a:r>
              <a:rPr lang="en-US" altLang="en-US" b="1">
                <a:solidFill>
                  <a:schemeClr val="tx2"/>
                </a:solidFill>
                <a:latin typeface="Arial" panose="020B0604020202020204" pitchFamily="34" charset="0"/>
              </a:rPr>
              <a:t>Soybean Seed Coat </a:t>
            </a:r>
          </a:p>
          <a:p>
            <a:pPr>
              <a:lnSpc>
                <a:spcPct val="90000"/>
              </a:lnSpc>
              <a:buFont typeface="Wingdings" panose="05000000000000000000" pitchFamily="2" charset="2"/>
              <a:buNone/>
            </a:pPr>
            <a:r>
              <a:rPr lang="en-US" altLang="en-US" b="1">
                <a:solidFill>
                  <a:schemeClr val="tx2"/>
                </a:solidFill>
                <a:latin typeface="Arial" panose="020B0604020202020204" pitchFamily="34" charset="0"/>
              </a:rPr>
              <a:t>Damage and Cleavage</a:t>
            </a:r>
          </a:p>
        </p:txBody>
      </p:sp>
      <p:sp>
        <p:nvSpPr>
          <p:cNvPr id="365572" name="AutoShape 4"/>
          <p:cNvSpPr>
            <a:spLocks noChangeArrowheads="1"/>
          </p:cNvSpPr>
          <p:nvPr/>
        </p:nvSpPr>
        <p:spPr bwMode="auto">
          <a:xfrm>
            <a:off x="7772400" y="6248400"/>
            <a:ext cx="304800" cy="228600"/>
          </a:xfrm>
          <a:prstGeom prst="rightArrow">
            <a:avLst>
              <a:gd name="adj1" fmla="val 50000"/>
              <a:gd name="adj2"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365573" name="Object 5"/>
          <p:cNvGraphicFramePr>
            <a:graphicFrameLocks noChangeAspect="1"/>
          </p:cNvGraphicFramePr>
          <p:nvPr>
            <p:ph sz="half" idx="2"/>
          </p:nvPr>
        </p:nvGraphicFramePr>
        <p:xfrm>
          <a:off x="1308100" y="1828800"/>
          <a:ext cx="6894513" cy="4203700"/>
        </p:xfrm>
        <a:graphic>
          <a:graphicData uri="http://schemas.openxmlformats.org/presentationml/2006/ole">
            <mc:AlternateContent xmlns:mc="http://schemas.openxmlformats.org/markup-compatibility/2006">
              <mc:Choice xmlns:v="urn:schemas-microsoft-com:vml" Requires="v">
                <p:oleObj spid="_x0000_s365574" name="Chart" r:id="rId4" imgW="7686675" imgH="4686198" progId="MSGraph.Chart.8">
                  <p:embed followColorScheme="full"/>
                </p:oleObj>
              </mc:Choice>
              <mc:Fallback>
                <p:oleObj name="Chart" r:id="rId4" imgW="7686675" imgH="4686198"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8100" y="1828800"/>
                        <a:ext cx="6894513" cy="420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Text Box 2"/>
          <p:cNvSpPr txBox="1">
            <a:spLocks noChangeArrowheads="1"/>
          </p:cNvSpPr>
          <p:nvPr/>
        </p:nvSpPr>
        <p:spPr bwMode="auto">
          <a:xfrm>
            <a:off x="1219200" y="685800"/>
            <a:ext cx="7239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spAutoFit/>
          </a:bodyPr>
          <a:lstStyle/>
          <a:p>
            <a:pPr>
              <a:spcBef>
                <a:spcPct val="50000"/>
              </a:spcBef>
            </a:pPr>
            <a:r>
              <a:rPr lang="en-US" altLang="en-US" sz="5400" b="1">
                <a:solidFill>
                  <a:schemeClr val="folHlink"/>
                </a:solidFill>
                <a:latin typeface="Arial" panose="020B0604020202020204" pitchFamily="34" charset="0"/>
              </a:rPr>
              <a:t>For More Information</a:t>
            </a:r>
          </a:p>
        </p:txBody>
      </p:sp>
      <p:sp>
        <p:nvSpPr>
          <p:cNvPr id="332803" name="Text Box 3"/>
          <p:cNvSpPr txBox="1">
            <a:spLocks noChangeArrowheads="1"/>
          </p:cNvSpPr>
          <p:nvPr/>
        </p:nvSpPr>
        <p:spPr bwMode="auto">
          <a:xfrm>
            <a:off x="914400" y="4114800"/>
            <a:ext cx="7162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spAutoFit/>
          </a:bodyPr>
          <a:lstStyle/>
          <a:p>
            <a:pPr>
              <a:spcBef>
                <a:spcPct val="50000"/>
              </a:spcBef>
            </a:pPr>
            <a:r>
              <a:rPr lang="en-US" altLang="en-US" sz="3200">
                <a:solidFill>
                  <a:schemeClr val="hlink"/>
                </a:solidFill>
                <a:effectLst>
                  <a:outerShdw blurRad="38100" dist="38100" dir="2700000" algn="tl">
                    <a:srgbClr val="C0C0C0"/>
                  </a:outerShdw>
                </a:effectLst>
                <a:latin typeface="Arial" panose="020B0604020202020204" pitchFamily="34" charset="0"/>
              </a:rPr>
              <a:t>http://www.ag.ndsu.nodak.edu/abeng</a:t>
            </a:r>
          </a:p>
        </p:txBody>
      </p:sp>
      <p:pic>
        <p:nvPicPr>
          <p:cNvPr id="332804" name="Picture 4" descr="SuperB Heat Reclaim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057400"/>
            <a:ext cx="2162175" cy="1857375"/>
          </a:xfrm>
          <a:prstGeom prst="rect">
            <a:avLst/>
          </a:prstGeom>
          <a:noFill/>
          <a:extLst>
            <a:ext uri="{909E8E84-426E-40DD-AFC4-6F175D3DCCD1}">
              <a14:hiddenFill xmlns:a14="http://schemas.microsoft.com/office/drawing/2010/main">
                <a:solidFill>
                  <a:srgbClr val="FFFFFF"/>
                </a:solidFill>
              </a14:hiddenFill>
            </a:ext>
          </a:extLst>
        </p:spPr>
      </p:pic>
      <p:pic>
        <p:nvPicPr>
          <p:cNvPr id="332805" name="Picture 5" descr="Grain Bin GS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1828800"/>
            <a:ext cx="2222500" cy="2222500"/>
          </a:xfrm>
          <a:prstGeom prst="rect">
            <a:avLst/>
          </a:prstGeom>
          <a:noFill/>
          <a:extLst>
            <a:ext uri="{909E8E84-426E-40DD-AFC4-6F175D3DCCD1}">
              <a14:hiddenFill xmlns:a14="http://schemas.microsoft.com/office/drawing/2010/main">
                <a:solidFill>
                  <a:srgbClr val="FFFFFF"/>
                </a:solidFill>
              </a14:hiddenFill>
            </a:ext>
          </a:extLst>
        </p:spPr>
      </p:pic>
      <p:pic>
        <p:nvPicPr>
          <p:cNvPr id="33280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181600"/>
            <a:ext cx="6734175"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2807" name="Text Box 7"/>
          <p:cNvSpPr txBox="1">
            <a:spLocks noChangeArrowheads="1"/>
          </p:cNvSpPr>
          <p:nvPr/>
        </p:nvSpPr>
        <p:spPr bwMode="auto">
          <a:xfrm>
            <a:off x="1676400" y="4648200"/>
            <a:ext cx="5257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a:t>Google:  NDSU Corn Drying</a:t>
            </a:r>
          </a:p>
        </p:txBody>
      </p:sp>
    </p:spTree>
  </p:cSld>
  <p:clrMapOvr>
    <a:masterClrMapping/>
  </p:clrMapOvr>
  <p:transition advTm="20391"/>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ltLang="en-US" b="1">
                <a:solidFill>
                  <a:schemeClr val="tx1"/>
                </a:solidFill>
              </a:rPr>
              <a:t>Soybeans</a:t>
            </a:r>
          </a:p>
        </p:txBody>
      </p:sp>
      <p:graphicFrame>
        <p:nvGraphicFramePr>
          <p:cNvPr id="352312" name="Group 56"/>
          <p:cNvGraphicFramePr>
            <a:graphicFrameLocks noGrp="1"/>
          </p:cNvGraphicFramePr>
          <p:nvPr>
            <p:ph idx="1"/>
          </p:nvPr>
        </p:nvGraphicFramePr>
        <p:xfrm>
          <a:off x="685800" y="2286000"/>
          <a:ext cx="7772400" cy="2511362"/>
        </p:xfrm>
        <a:graphic>
          <a:graphicData uri="http://schemas.openxmlformats.org/drawingml/2006/table">
            <a:tbl>
              <a:tblPr/>
              <a:tblGrid>
                <a:gridCol w="1554163">
                  <a:extLst>
                    <a:ext uri="{9D8B030D-6E8A-4147-A177-3AD203B41FA5}">
                      <a16:colId xmlns:a16="http://schemas.microsoft.com/office/drawing/2014/main" val="3101567835"/>
                    </a:ext>
                  </a:extLst>
                </a:gridCol>
                <a:gridCol w="1554162">
                  <a:extLst>
                    <a:ext uri="{9D8B030D-6E8A-4147-A177-3AD203B41FA5}">
                      <a16:colId xmlns:a16="http://schemas.microsoft.com/office/drawing/2014/main" val="1325708746"/>
                    </a:ext>
                  </a:extLst>
                </a:gridCol>
                <a:gridCol w="1555750">
                  <a:extLst>
                    <a:ext uri="{9D8B030D-6E8A-4147-A177-3AD203B41FA5}">
                      <a16:colId xmlns:a16="http://schemas.microsoft.com/office/drawing/2014/main" val="2414096302"/>
                    </a:ext>
                  </a:extLst>
                </a:gridCol>
                <a:gridCol w="1554163">
                  <a:extLst>
                    <a:ext uri="{9D8B030D-6E8A-4147-A177-3AD203B41FA5}">
                      <a16:colId xmlns:a16="http://schemas.microsoft.com/office/drawing/2014/main" val="2830101255"/>
                    </a:ext>
                  </a:extLst>
                </a:gridCol>
                <a:gridCol w="1554162">
                  <a:extLst>
                    <a:ext uri="{9D8B030D-6E8A-4147-A177-3AD203B41FA5}">
                      <a16:colId xmlns:a16="http://schemas.microsoft.com/office/drawing/2014/main" val="2298846969"/>
                    </a:ext>
                  </a:extLst>
                </a:gridCol>
              </a:tblGrid>
              <a:tr h="588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Week Ending</a:t>
                      </a:r>
                    </a:p>
                  </a:txBody>
                  <a:tcPr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Oct. 11, 2009</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Oct. 4, 2009</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Oct. 11, 2008</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Average</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2004-2008</a:t>
                      </a:r>
                    </a:p>
                  </a:txBody>
                  <a:tcPr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957591751"/>
                  </a:ext>
                </a:extLst>
              </a:tr>
              <a:tr h="5873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800" b="1" i="0" u="none" strike="noStrike" cap="none" normalizeH="0" baseline="0" smtClean="0">
                        <a:ln>
                          <a:noFill/>
                        </a:ln>
                        <a:solidFill>
                          <a:schemeClr val="tx1"/>
                        </a:solidFill>
                        <a:effectLst/>
                        <a:latin typeface="Tahoma" panose="020B0604030504040204" pitchFamily="34" charset="0"/>
                      </a:endParaRPr>
                    </a:p>
                  </a:txBody>
                  <a:tcPr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1" u="none" strike="noStrike" cap="none" normalizeH="0" baseline="0" smtClean="0">
                          <a:ln>
                            <a:noFill/>
                          </a:ln>
                          <a:solidFill>
                            <a:schemeClr val="tx1"/>
                          </a:solidFill>
                          <a:effectLst/>
                          <a:latin typeface="Tahoma" panose="020B0604030504040204" pitchFamily="34" charset="0"/>
                        </a:rPr>
                        <a:t>Percent</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1" u="none" strike="noStrike" cap="none" normalizeH="0" baseline="0" smtClean="0">
                          <a:ln>
                            <a:noFill/>
                          </a:ln>
                          <a:solidFill>
                            <a:schemeClr val="tx1"/>
                          </a:solidFill>
                          <a:effectLst/>
                          <a:latin typeface="Tahoma" panose="020B0604030504040204" pitchFamily="34" charset="0"/>
                        </a:rPr>
                        <a:t>Percent</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1" u="none" strike="noStrike" cap="none" normalizeH="0" baseline="0" smtClean="0">
                          <a:ln>
                            <a:noFill/>
                          </a:ln>
                          <a:solidFill>
                            <a:schemeClr val="tx1"/>
                          </a:solidFill>
                          <a:effectLst/>
                          <a:latin typeface="Tahoma" panose="020B0604030504040204" pitchFamily="34" charset="0"/>
                        </a:rPr>
                        <a:t>Percent</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1" u="none" strike="noStrike" cap="none" normalizeH="0" baseline="0" smtClean="0">
                          <a:ln>
                            <a:noFill/>
                          </a:ln>
                          <a:solidFill>
                            <a:schemeClr val="tx1"/>
                          </a:solidFill>
                          <a:effectLst/>
                          <a:latin typeface="Tahoma" panose="020B0604030504040204" pitchFamily="34" charset="0"/>
                        </a:rPr>
                        <a:t>Percent</a:t>
                      </a:r>
                    </a:p>
                  </a:txBody>
                  <a:tcPr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474250592"/>
                  </a:ext>
                </a:extLst>
              </a:tr>
              <a:tr h="588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Dropping Leaves</a:t>
                      </a:r>
                    </a:p>
                  </a:txBody>
                  <a:tcPr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98%</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93%</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100%</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99%</a:t>
                      </a:r>
                    </a:p>
                  </a:txBody>
                  <a:tcPr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950603094"/>
                  </a:ext>
                </a:extLst>
              </a:tr>
              <a:tr h="588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Harvested</a:t>
                      </a:r>
                    </a:p>
                  </a:txBody>
                  <a:tcPr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17%</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13%</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57%</a:t>
                      </a:r>
                    </a:p>
                  </a:txBody>
                  <a:tcPr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tx1"/>
                          </a:solidFill>
                          <a:effectLst/>
                          <a:latin typeface="Tahoma" panose="020B0604030504040204" pitchFamily="34" charset="0"/>
                        </a:rPr>
                        <a:t>68%</a:t>
                      </a:r>
                    </a:p>
                  </a:txBody>
                  <a:tcPr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638621902"/>
                  </a:ext>
                </a:extLst>
              </a:tr>
            </a:tbl>
          </a:graphicData>
        </a:graphic>
      </p:graphicFrame>
      <p:sp>
        <p:nvSpPr>
          <p:cNvPr id="352297" name="Text Box 41"/>
          <p:cNvSpPr txBox="1">
            <a:spLocks noChangeArrowheads="1"/>
          </p:cNvSpPr>
          <p:nvPr/>
        </p:nvSpPr>
        <p:spPr bwMode="auto">
          <a:xfrm>
            <a:off x="838200" y="502920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USDA, NASS, ND </a:t>
            </a:r>
          </a:p>
        </p:txBody>
      </p:sp>
      <p:pic>
        <p:nvPicPr>
          <p:cNvPr id="352300" name="Picture 44" descr="soybe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3600" y="5029200"/>
            <a:ext cx="2438400" cy="1527175"/>
          </a:xfrm>
          <a:prstGeom prst="rect">
            <a:avLst/>
          </a:prstGeom>
          <a:noFill/>
          <a:extLst>
            <a:ext uri="{909E8E84-426E-40DD-AFC4-6F175D3DCCD1}">
              <a14:hiddenFill xmlns:a14="http://schemas.microsoft.com/office/drawing/2010/main">
                <a:solidFill>
                  <a:srgbClr val="FFFFFF"/>
                </a:solidFill>
              </a14:hiddenFill>
            </a:ext>
          </a:extLst>
        </p:spPr>
      </p:pic>
      <p:pic>
        <p:nvPicPr>
          <p:cNvPr id="352313" name="Picture 57" descr="extlogo8-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609600"/>
            <a:ext cx="1371600" cy="581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a:xfrm>
            <a:off x="914400" y="304800"/>
            <a:ext cx="7924800" cy="1295400"/>
          </a:xfrm>
        </p:spPr>
        <p:txBody>
          <a:bodyPr/>
          <a:lstStyle/>
          <a:p>
            <a:pPr algn="ctr"/>
            <a:r>
              <a:rPr lang="en-US" altLang="en-US" sz="4000">
                <a:latin typeface="PosterBodoni BT" pitchFamily="18" charset="0"/>
              </a:rPr>
              <a:t>Maximum Moisture Contents for Safe Soybean Storage with Aeration</a:t>
            </a:r>
          </a:p>
        </p:txBody>
      </p:sp>
      <p:sp>
        <p:nvSpPr>
          <p:cNvPr id="353283" name="Rectangle 3"/>
          <p:cNvSpPr>
            <a:spLocks noGrp="1" noChangeArrowheads="1"/>
          </p:cNvSpPr>
          <p:nvPr>
            <p:ph type="body" idx="1"/>
          </p:nvPr>
        </p:nvSpPr>
        <p:spPr>
          <a:xfrm>
            <a:off x="990600" y="2209800"/>
            <a:ext cx="6019800" cy="3733800"/>
          </a:xfrm>
        </p:spPr>
        <p:txBody>
          <a:bodyPr/>
          <a:lstStyle/>
          <a:p>
            <a:pPr>
              <a:lnSpc>
                <a:spcPct val="90000"/>
              </a:lnSpc>
              <a:buFont typeface="Wingdings" panose="05000000000000000000" pitchFamily="2" charset="2"/>
              <a:buNone/>
            </a:pPr>
            <a:r>
              <a:rPr lang="en-US" altLang="en-US" sz="2600">
                <a:latin typeface="Arial" panose="020B0604020202020204" pitchFamily="34" charset="0"/>
              </a:rPr>
              <a:t>Sold by Spring		14% (13%)</a:t>
            </a:r>
          </a:p>
          <a:p>
            <a:pPr>
              <a:lnSpc>
                <a:spcPct val="90000"/>
              </a:lnSpc>
              <a:buFont typeface="Wingdings" panose="05000000000000000000" pitchFamily="2" charset="2"/>
              <a:buNone/>
            </a:pPr>
            <a:r>
              <a:rPr lang="en-US" altLang="en-US" sz="2600">
                <a:latin typeface="Arial" panose="020B0604020202020204" pitchFamily="34" charset="0"/>
              </a:rPr>
              <a:t>Stored up to 1 year	12%</a:t>
            </a:r>
          </a:p>
          <a:p>
            <a:pPr>
              <a:lnSpc>
                <a:spcPct val="90000"/>
              </a:lnSpc>
              <a:buFont typeface="Wingdings" panose="05000000000000000000" pitchFamily="2" charset="2"/>
              <a:buNone/>
            </a:pPr>
            <a:r>
              <a:rPr lang="en-US" altLang="en-US" sz="2600">
                <a:latin typeface="Arial" panose="020B0604020202020204" pitchFamily="34" charset="0"/>
              </a:rPr>
              <a:t>Long-term Storage	11%</a:t>
            </a:r>
          </a:p>
          <a:p>
            <a:pPr>
              <a:lnSpc>
                <a:spcPct val="90000"/>
              </a:lnSpc>
              <a:buFont typeface="Wingdings" panose="05000000000000000000" pitchFamily="2" charset="2"/>
              <a:buNone/>
            </a:pPr>
            <a:endParaRPr lang="en-US" altLang="en-US" sz="2600">
              <a:latin typeface="Arial" panose="020B0604020202020204" pitchFamily="34" charset="0"/>
            </a:endParaRPr>
          </a:p>
          <a:p>
            <a:pPr>
              <a:lnSpc>
                <a:spcPct val="90000"/>
              </a:lnSpc>
              <a:buFont typeface="Wingdings" panose="05000000000000000000" pitchFamily="2" charset="2"/>
              <a:buNone/>
            </a:pPr>
            <a:r>
              <a:rPr lang="en-US" altLang="en-US" sz="2600">
                <a:latin typeface="Arial" panose="020B0604020202020204" pitchFamily="34" charset="0"/>
              </a:rPr>
              <a:t>EMC @ 70ºF  &amp;  60% RH</a:t>
            </a:r>
          </a:p>
          <a:p>
            <a:pPr>
              <a:lnSpc>
                <a:spcPct val="90000"/>
              </a:lnSpc>
              <a:buFontTx/>
              <a:buChar char="•"/>
            </a:pPr>
            <a:r>
              <a:rPr lang="en-US" altLang="en-US" sz="2600">
                <a:latin typeface="Arial" panose="020B0604020202020204" pitchFamily="34" charset="0"/>
              </a:rPr>
              <a:t>Corn			12.8%</a:t>
            </a:r>
          </a:p>
          <a:p>
            <a:pPr>
              <a:lnSpc>
                <a:spcPct val="90000"/>
              </a:lnSpc>
              <a:buFontTx/>
              <a:buChar char="•"/>
            </a:pPr>
            <a:r>
              <a:rPr lang="en-US" altLang="en-US" sz="2600">
                <a:latin typeface="Arial" panose="020B0604020202020204" pitchFamily="34" charset="0"/>
              </a:rPr>
              <a:t>Hard Wheat		13.3%</a:t>
            </a:r>
          </a:p>
          <a:p>
            <a:pPr>
              <a:lnSpc>
                <a:spcPct val="90000"/>
              </a:lnSpc>
              <a:buFontTx/>
              <a:buChar char="•"/>
            </a:pPr>
            <a:r>
              <a:rPr lang="en-US" altLang="en-US" sz="2600">
                <a:latin typeface="Arial" panose="020B0604020202020204" pitchFamily="34" charset="0"/>
              </a:rPr>
              <a:t>Soybeans			10.8%</a:t>
            </a:r>
          </a:p>
          <a:p>
            <a:pPr>
              <a:lnSpc>
                <a:spcPct val="90000"/>
              </a:lnSpc>
              <a:buFontTx/>
              <a:buNone/>
            </a:pPr>
            <a:endParaRPr lang="en-US" altLang="en-US" sz="2600">
              <a:solidFill>
                <a:schemeClr val="folHlink"/>
              </a:solidFill>
              <a:latin typeface="Book Antiqua" panose="02040602050305030304" pitchFamily="18" charset="0"/>
            </a:endParaRPr>
          </a:p>
        </p:txBody>
      </p:sp>
      <p:pic>
        <p:nvPicPr>
          <p:cNvPr id="353284" name="Picture 4" descr="extlogo8-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5867400"/>
            <a:ext cx="1371600" cy="581025"/>
          </a:xfrm>
          <a:prstGeom prst="rect">
            <a:avLst/>
          </a:prstGeom>
          <a:noFill/>
          <a:extLst>
            <a:ext uri="{909E8E84-426E-40DD-AFC4-6F175D3DCCD1}">
              <a14:hiddenFill xmlns:a14="http://schemas.microsoft.com/office/drawing/2010/main">
                <a:solidFill>
                  <a:srgbClr val="FFFFFF"/>
                </a:solidFill>
              </a14:hiddenFill>
            </a:ext>
          </a:extLst>
        </p:spPr>
      </p:pic>
      <p:pic>
        <p:nvPicPr>
          <p:cNvPr id="353285" name="Picture 5" descr="soybe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2819400"/>
            <a:ext cx="2933700" cy="1838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idx="4294967295"/>
          </p:nvPr>
        </p:nvSpPr>
        <p:spPr>
          <a:xfrm>
            <a:off x="914400" y="990600"/>
            <a:ext cx="7772400" cy="701675"/>
          </a:xfrm>
        </p:spPr>
        <p:txBody>
          <a:bodyPr/>
          <a:lstStyle/>
          <a:p>
            <a:pPr algn="ctr"/>
            <a:r>
              <a:rPr lang="en-US" altLang="en-US" sz="2400">
                <a:solidFill>
                  <a:schemeClr val="folHlink"/>
                </a:solidFill>
                <a:latin typeface="PosterBodoni BT" pitchFamily="18" charset="0"/>
              </a:rPr>
              <a:t>“</a:t>
            </a:r>
            <a:r>
              <a:rPr lang="en-US" altLang="en-US" sz="2400" b="1">
                <a:solidFill>
                  <a:schemeClr val="folHlink"/>
                </a:solidFill>
                <a:latin typeface="PosterBodoni BT" pitchFamily="18" charset="0"/>
              </a:rPr>
              <a:t>Approximate</a:t>
            </a:r>
            <a:r>
              <a:rPr lang="en-US" altLang="en-US" sz="2400">
                <a:solidFill>
                  <a:schemeClr val="folHlink"/>
                </a:solidFill>
                <a:latin typeface="PosterBodoni BT" pitchFamily="18" charset="0"/>
              </a:rPr>
              <a:t>” </a:t>
            </a:r>
            <a:r>
              <a:rPr lang="en-US" altLang="en-US" sz="2400" b="1">
                <a:solidFill>
                  <a:schemeClr val="folHlink"/>
                </a:solidFill>
                <a:latin typeface="PosterBodoni BT" pitchFamily="18" charset="0"/>
              </a:rPr>
              <a:t>Allowable Storage Time </a:t>
            </a:r>
            <a:br>
              <a:rPr lang="en-US" altLang="en-US" sz="2400" b="1">
                <a:solidFill>
                  <a:schemeClr val="folHlink"/>
                </a:solidFill>
                <a:latin typeface="PosterBodoni BT" pitchFamily="18" charset="0"/>
              </a:rPr>
            </a:br>
            <a:r>
              <a:rPr lang="en-US" altLang="en-US" sz="2400" b="1">
                <a:solidFill>
                  <a:schemeClr val="folHlink"/>
                </a:solidFill>
                <a:latin typeface="PosterBodoni BT" pitchFamily="18" charset="0"/>
              </a:rPr>
              <a:t>for Cereal Grains (Days) </a:t>
            </a:r>
          </a:p>
        </p:txBody>
      </p:sp>
      <p:sp>
        <p:nvSpPr>
          <p:cNvPr id="371715" name="Rectangle 3"/>
          <p:cNvSpPr>
            <a:spLocks noGrp="1" noChangeArrowheads="1"/>
          </p:cNvSpPr>
          <p:nvPr>
            <p:ph type="body" idx="4294967295"/>
          </p:nvPr>
        </p:nvSpPr>
        <p:spPr>
          <a:xfrm>
            <a:off x="2209800" y="2438400"/>
            <a:ext cx="6934200" cy="3733800"/>
          </a:xfrm>
        </p:spPr>
        <p:txBody>
          <a:bodyPr/>
          <a:lstStyle/>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a:p>
            <a:pPr>
              <a:lnSpc>
                <a:spcPct val="90000"/>
              </a:lnSpc>
              <a:buFont typeface="Wingdings" panose="05000000000000000000" pitchFamily="2" charset="2"/>
              <a:buNone/>
            </a:pPr>
            <a:endParaRPr lang="en-US" altLang="en-US" sz="1600">
              <a:latin typeface="PosterBodoni BT" pitchFamily="18" charset="0"/>
            </a:endParaRPr>
          </a:p>
        </p:txBody>
      </p:sp>
      <p:graphicFrame>
        <p:nvGraphicFramePr>
          <p:cNvPr id="371716" name="Group 4"/>
          <p:cNvGraphicFramePr>
            <a:graphicFrameLocks noGrp="1"/>
          </p:cNvGraphicFramePr>
          <p:nvPr/>
        </p:nvGraphicFramePr>
        <p:xfrm>
          <a:off x="1143000" y="1905000"/>
          <a:ext cx="6096000" cy="381000"/>
        </p:xfrm>
        <a:graphic>
          <a:graphicData uri="http://schemas.openxmlformats.org/drawingml/2006/table">
            <a:tbl>
              <a:tblPr/>
              <a:tblGrid>
                <a:gridCol w="1066800">
                  <a:extLst>
                    <a:ext uri="{9D8B030D-6E8A-4147-A177-3AD203B41FA5}">
                      <a16:colId xmlns:a16="http://schemas.microsoft.com/office/drawing/2014/main" val="858426442"/>
                    </a:ext>
                  </a:extLst>
                </a:gridCol>
                <a:gridCol w="5029200">
                  <a:extLst>
                    <a:ext uri="{9D8B030D-6E8A-4147-A177-3AD203B41FA5}">
                      <a16:colId xmlns:a16="http://schemas.microsoft.com/office/drawing/2014/main" val="83931232"/>
                    </a:ext>
                  </a:extLst>
                </a:gridCol>
              </a:tblGrid>
              <a:tr h="3810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0" i="0" u="none" strike="noStrike" cap="none" normalizeH="0" baseline="0" smtClean="0">
                          <a:ln>
                            <a:noFill/>
                          </a:ln>
                          <a:solidFill>
                            <a:schemeClr val="tx1"/>
                          </a:solidFill>
                          <a:effectLst/>
                          <a:latin typeface="Book Antiqua" panose="02040602050305030304" pitchFamily="18" charset="0"/>
                        </a:rPr>
                        <a:t>  </a:t>
                      </a:r>
                      <a:r>
                        <a:rPr kumimoji="0" lang="en-US" altLang="en-US" sz="1400" b="1" i="0" u="none" strike="noStrike" cap="none" normalizeH="0" baseline="0" smtClean="0">
                          <a:ln>
                            <a:noFill/>
                          </a:ln>
                          <a:solidFill>
                            <a:schemeClr val="folHlink"/>
                          </a:solidFill>
                          <a:effectLst/>
                          <a:latin typeface="Book Antiqua" panose="02040602050305030304" pitchFamily="18" charset="0"/>
                        </a:rPr>
                        <a:t>Moisture</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folHlink"/>
                          </a:solidFill>
                          <a:effectLst/>
                          <a:latin typeface="Book Antiqua" panose="02040602050305030304" pitchFamily="18" charset="0"/>
                        </a:rPr>
                        <a:t>-----  Grain Temperature (°F) -----</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0995078"/>
                  </a:ext>
                </a:extLst>
              </a:tr>
            </a:tbl>
          </a:graphicData>
        </a:graphic>
      </p:graphicFrame>
      <p:graphicFrame>
        <p:nvGraphicFramePr>
          <p:cNvPr id="371724" name="Group 12"/>
          <p:cNvGraphicFramePr>
            <a:graphicFrameLocks noGrp="1"/>
          </p:cNvGraphicFramePr>
          <p:nvPr/>
        </p:nvGraphicFramePr>
        <p:xfrm>
          <a:off x="1143000" y="2286000"/>
          <a:ext cx="6096000" cy="4343404"/>
        </p:xfrm>
        <a:graphic>
          <a:graphicData uri="http://schemas.openxmlformats.org/drawingml/2006/table">
            <a:tbl>
              <a:tblPr/>
              <a:tblGrid>
                <a:gridCol w="1076325">
                  <a:extLst>
                    <a:ext uri="{9D8B030D-6E8A-4147-A177-3AD203B41FA5}">
                      <a16:colId xmlns:a16="http://schemas.microsoft.com/office/drawing/2014/main" val="267367567"/>
                    </a:ext>
                  </a:extLst>
                </a:gridCol>
                <a:gridCol w="725488">
                  <a:extLst>
                    <a:ext uri="{9D8B030D-6E8A-4147-A177-3AD203B41FA5}">
                      <a16:colId xmlns:a16="http://schemas.microsoft.com/office/drawing/2014/main" val="4221637345"/>
                    </a:ext>
                  </a:extLst>
                </a:gridCol>
                <a:gridCol w="830262">
                  <a:extLst>
                    <a:ext uri="{9D8B030D-6E8A-4147-A177-3AD203B41FA5}">
                      <a16:colId xmlns:a16="http://schemas.microsoft.com/office/drawing/2014/main" val="1052726506"/>
                    </a:ext>
                  </a:extLst>
                </a:gridCol>
                <a:gridCol w="954088">
                  <a:extLst>
                    <a:ext uri="{9D8B030D-6E8A-4147-A177-3AD203B41FA5}">
                      <a16:colId xmlns:a16="http://schemas.microsoft.com/office/drawing/2014/main" val="3808761349"/>
                    </a:ext>
                  </a:extLst>
                </a:gridCol>
                <a:gridCol w="827087">
                  <a:extLst>
                    <a:ext uri="{9D8B030D-6E8A-4147-A177-3AD203B41FA5}">
                      <a16:colId xmlns:a16="http://schemas.microsoft.com/office/drawing/2014/main" val="3653242629"/>
                    </a:ext>
                  </a:extLst>
                </a:gridCol>
                <a:gridCol w="847725">
                  <a:extLst>
                    <a:ext uri="{9D8B030D-6E8A-4147-A177-3AD203B41FA5}">
                      <a16:colId xmlns:a16="http://schemas.microsoft.com/office/drawing/2014/main" val="3081921020"/>
                    </a:ext>
                  </a:extLst>
                </a:gridCol>
                <a:gridCol w="835025">
                  <a:extLst>
                    <a:ext uri="{9D8B030D-6E8A-4147-A177-3AD203B41FA5}">
                      <a16:colId xmlns:a16="http://schemas.microsoft.com/office/drawing/2014/main" val="535545465"/>
                    </a:ext>
                  </a:extLst>
                </a:gridCol>
              </a:tblGrid>
              <a:tr h="49371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1" i="0" u="none" strike="noStrike" cap="none" normalizeH="0" baseline="0" smtClean="0">
                          <a:ln>
                            <a:noFill/>
                          </a:ln>
                          <a:solidFill>
                            <a:schemeClr val="folHlink"/>
                          </a:solidFill>
                          <a:effectLst/>
                          <a:latin typeface="Book Antiqua" panose="02040602050305030304" pitchFamily="18" charset="0"/>
                        </a:rPr>
                        <a:t>Content</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30º</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40º</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50º</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60º</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70º</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80º</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8468291"/>
                  </a:ext>
                </a:extLst>
              </a:tr>
              <a:tr h="2968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folHlink"/>
                          </a:solidFill>
                          <a:effectLst/>
                          <a:latin typeface="Book Antiqua" panose="02040602050305030304" pitchFamily="18" charset="0"/>
                        </a:rPr>
                        <a:t>Approximate Allowable Storage Time (Days)</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14358319"/>
                  </a:ext>
                </a:extLst>
              </a:tr>
              <a:tr h="2952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14</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200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140</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2374550"/>
                  </a:ext>
                </a:extLst>
              </a:tr>
              <a:tr h="2968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15</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240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125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70</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1131008"/>
                  </a:ext>
                </a:extLst>
              </a:tr>
              <a:tr h="2952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16</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230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120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70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40</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8175892"/>
                  </a:ext>
                </a:extLst>
              </a:tr>
              <a:tr h="2968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17</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280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130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75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45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20</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19326360"/>
                  </a:ext>
                </a:extLst>
              </a:tr>
              <a:tr h="2952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18</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200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90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50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15</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4087027"/>
                  </a:ext>
                </a:extLst>
              </a:tr>
              <a:tr h="2968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19</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140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70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10</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6408305"/>
                  </a:ext>
                </a:extLst>
              </a:tr>
              <a:tr h="2952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20</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90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50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14</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7</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3046822"/>
                  </a:ext>
                </a:extLst>
              </a:tr>
              <a:tr h="2968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22</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190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60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8</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174623"/>
                  </a:ext>
                </a:extLst>
              </a:tr>
              <a:tr h="2952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24</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130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40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6</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7574759"/>
                  </a:ext>
                </a:extLst>
              </a:tr>
              <a:tr h="2968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26</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90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12</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8</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7071487"/>
                  </a:ext>
                </a:extLst>
              </a:tr>
              <a:tr h="2952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28</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70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7</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4</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586153"/>
                  </a:ext>
                </a:extLst>
              </a:tr>
              <a:tr h="2968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30</a:t>
                      </a:r>
                    </a:p>
                  </a:txBody>
                  <a:tcPr marL="91429" marR="91429"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60</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25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5</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3</a:t>
                      </a:r>
                    </a:p>
                  </a:txBody>
                  <a:tcPr marL="91429" marR="91429"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200" b="1" i="0" u="none" strike="noStrike" cap="none" normalizeH="0" baseline="0" smtClean="0">
                          <a:ln>
                            <a:noFill/>
                          </a:ln>
                          <a:solidFill>
                            <a:schemeClr val="hlink"/>
                          </a:solidFill>
                          <a:effectLst/>
                          <a:latin typeface="Book Antiqua" panose="02040602050305030304" pitchFamily="18" charset="0"/>
                        </a:rPr>
                        <a:t>1</a:t>
                      </a:r>
                    </a:p>
                  </a:txBody>
                  <a:tcPr marL="91429" marR="91429"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95667555"/>
                  </a:ext>
                </a:extLst>
              </a:tr>
            </a:tbl>
          </a:graphicData>
        </a:graphic>
      </p:graphicFrame>
      <p:pic>
        <p:nvPicPr>
          <p:cNvPr id="371846" name="Picture 134" descr="extlogo8-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5791200"/>
            <a:ext cx="1295400" cy="549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838200" y="1066800"/>
            <a:ext cx="5867400" cy="457200"/>
          </a:xfrm>
        </p:spPr>
        <p:txBody>
          <a:bodyPr/>
          <a:lstStyle/>
          <a:p>
            <a:pPr algn="ctr"/>
            <a:r>
              <a:rPr lang="en-US" altLang="en-US" sz="4000">
                <a:latin typeface="PosterBodoni BT" pitchFamily="18" charset="0"/>
              </a:rPr>
              <a:t>NA Drying Soybeans</a:t>
            </a:r>
          </a:p>
        </p:txBody>
      </p:sp>
      <p:sp>
        <p:nvSpPr>
          <p:cNvPr id="355331" name="Rectangle 3"/>
          <p:cNvSpPr>
            <a:spLocks noGrp="1" noChangeArrowheads="1"/>
          </p:cNvSpPr>
          <p:nvPr>
            <p:ph type="body" idx="1"/>
          </p:nvPr>
        </p:nvSpPr>
        <p:spPr>
          <a:xfrm>
            <a:off x="1143000" y="1752600"/>
            <a:ext cx="4953000" cy="457200"/>
          </a:xfrm>
        </p:spPr>
        <p:txBody>
          <a:bodyPr/>
          <a:lstStyle/>
          <a:p>
            <a:pPr>
              <a:buFont typeface="Wingdings" panose="05000000000000000000" pitchFamily="2" charset="2"/>
              <a:buNone/>
            </a:pPr>
            <a:r>
              <a:rPr lang="en-US" altLang="en-US" sz="1800" b="1">
                <a:solidFill>
                  <a:schemeClr val="folHlink"/>
                </a:solidFill>
                <a:latin typeface="Book Antiqua" panose="02040602050305030304" pitchFamily="18" charset="0"/>
              </a:rPr>
              <a:t>October 47ºF &amp; 65% RH        EMC = 12.0%</a:t>
            </a:r>
          </a:p>
          <a:p>
            <a:pPr>
              <a:buFont typeface="Wingdings" panose="05000000000000000000" pitchFamily="2" charset="2"/>
              <a:buNone/>
            </a:pPr>
            <a:endParaRPr lang="en-US" altLang="en-US" sz="3000" b="1">
              <a:solidFill>
                <a:schemeClr val="folHlink"/>
              </a:solidFill>
              <a:latin typeface="Book Antiqua" panose="02040602050305030304" pitchFamily="18" charset="0"/>
            </a:endParaRPr>
          </a:p>
          <a:p>
            <a:pPr>
              <a:buFont typeface="Wingdings" panose="05000000000000000000" pitchFamily="2" charset="2"/>
              <a:buNone/>
            </a:pPr>
            <a:endParaRPr lang="en-US" altLang="en-US"/>
          </a:p>
        </p:txBody>
      </p:sp>
      <p:graphicFrame>
        <p:nvGraphicFramePr>
          <p:cNvPr id="355395" name="Group 67"/>
          <p:cNvGraphicFramePr>
            <a:graphicFrameLocks noGrp="1"/>
          </p:cNvGraphicFramePr>
          <p:nvPr/>
        </p:nvGraphicFramePr>
        <p:xfrm>
          <a:off x="838200" y="2209800"/>
          <a:ext cx="5105400" cy="2346960"/>
        </p:xfrm>
        <a:graphic>
          <a:graphicData uri="http://schemas.openxmlformats.org/drawingml/2006/table">
            <a:tbl>
              <a:tblPr/>
              <a:tblGrid>
                <a:gridCol w="1262063">
                  <a:extLst>
                    <a:ext uri="{9D8B030D-6E8A-4147-A177-3AD203B41FA5}">
                      <a16:colId xmlns:a16="http://schemas.microsoft.com/office/drawing/2014/main" val="2249587114"/>
                    </a:ext>
                  </a:extLst>
                </a:gridCol>
                <a:gridCol w="1778000">
                  <a:extLst>
                    <a:ext uri="{9D8B030D-6E8A-4147-A177-3AD203B41FA5}">
                      <a16:colId xmlns:a16="http://schemas.microsoft.com/office/drawing/2014/main" val="1526725519"/>
                    </a:ext>
                  </a:extLst>
                </a:gridCol>
                <a:gridCol w="2065337">
                  <a:extLst>
                    <a:ext uri="{9D8B030D-6E8A-4147-A177-3AD203B41FA5}">
                      <a16:colId xmlns:a16="http://schemas.microsoft.com/office/drawing/2014/main" val="2475837669"/>
                    </a:ext>
                  </a:extLst>
                </a:gridCol>
              </a:tblGrid>
              <a:tr h="2444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600" b="0" i="0" u="none" strike="noStrike" cap="none" normalizeH="0" baseline="0" smtClean="0">
                        <a:ln>
                          <a:noFill/>
                        </a:ln>
                        <a:solidFill>
                          <a:schemeClr val="hlink"/>
                        </a:solidFill>
                        <a:effectLst/>
                        <a:latin typeface="Book Antiqua" panose="0204060205030503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0" i="0" u="none" strike="noStrike" cap="none" normalizeH="0" baseline="0" smtClean="0">
                          <a:ln>
                            <a:noFill/>
                          </a:ln>
                          <a:solidFill>
                            <a:schemeClr val="folHlink"/>
                          </a:solidFill>
                          <a:effectLst/>
                          <a:latin typeface="Book Antiqua" panose="02040602050305030304" pitchFamily="18" charset="0"/>
                        </a:rPr>
                        <a:t>cfm/bu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0" i="0" u="none" strike="noStrike" cap="none" normalizeH="0" baseline="0" smtClean="0">
                          <a:ln>
                            <a:noFill/>
                          </a:ln>
                          <a:solidFill>
                            <a:schemeClr val="folHlink"/>
                          </a:solidFill>
                          <a:effectLst/>
                          <a:latin typeface="Book Antiqua" panose="02040602050305030304" pitchFamily="18" charset="0"/>
                        </a:rPr>
                        <a:t>Drying Time (days)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6777854"/>
                  </a:ext>
                </a:extLst>
              </a:tr>
              <a:tr h="2428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58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840107000"/>
                  </a:ext>
                </a:extLst>
              </a:tr>
              <a:tr h="2428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600" b="1" i="0" u="none" strike="noStrike" cap="none" normalizeH="0" baseline="0" smtClean="0">
                        <a:ln>
                          <a:noFill/>
                        </a:ln>
                        <a:solidFill>
                          <a:schemeClr val="hlink"/>
                        </a:solidFill>
                        <a:effectLst/>
                        <a:latin typeface="Book Antiqua" panose="0204060205030503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3381892"/>
                  </a:ext>
                </a:extLst>
              </a:tr>
              <a:tr h="29051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600" b="1" i="0" u="none" strike="noStrike" cap="none" normalizeH="0" baseline="0" smtClean="0">
                        <a:ln>
                          <a:noFill/>
                        </a:ln>
                        <a:solidFill>
                          <a:schemeClr val="hlink"/>
                        </a:solidFill>
                        <a:effectLst/>
                        <a:latin typeface="Book Antiqua" panose="0204060205030503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495644"/>
                  </a:ext>
                </a:extLst>
              </a:tr>
              <a:tr h="2428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065036863"/>
                  </a:ext>
                </a:extLst>
              </a:tr>
              <a:tr h="2428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600" b="1" i="0" u="none" strike="noStrike" cap="none" normalizeH="0" baseline="0" smtClean="0">
                        <a:ln>
                          <a:noFill/>
                        </a:ln>
                        <a:solidFill>
                          <a:schemeClr val="hlink"/>
                        </a:solidFill>
                        <a:effectLst/>
                        <a:latin typeface="Book Antiqua" panose="0204060205030503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0523241"/>
                  </a:ext>
                </a:extLst>
              </a:tr>
              <a:tr h="2444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600" b="1" i="0" u="none" strike="noStrike" cap="none" normalizeH="0" baseline="0" smtClean="0">
                        <a:ln>
                          <a:noFill/>
                        </a:ln>
                        <a:solidFill>
                          <a:schemeClr val="hlink"/>
                        </a:solidFill>
                        <a:effectLst/>
                        <a:latin typeface="Book Antiqua" panose="0204060205030503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8925564"/>
                  </a:ext>
                </a:extLst>
              </a:tr>
            </a:tbl>
          </a:graphicData>
        </a:graphic>
      </p:graphicFrame>
      <p:sp>
        <p:nvSpPr>
          <p:cNvPr id="355358" name="Text Box 30"/>
          <p:cNvSpPr txBox="1">
            <a:spLocks noChangeArrowheads="1"/>
          </p:cNvSpPr>
          <p:nvPr/>
        </p:nvSpPr>
        <p:spPr bwMode="auto">
          <a:xfrm>
            <a:off x="228600" y="4648200"/>
            <a:ext cx="6781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chemeClr val="accent1"/>
              </a:buClr>
              <a:buSzPct val="80000"/>
              <a:buFont typeface="Wingdings" panose="05000000000000000000" pitchFamily="2" charset="2"/>
              <a:buNone/>
            </a:pPr>
            <a:r>
              <a:rPr lang="en-US" altLang="en-US" sz="1800" b="1">
                <a:solidFill>
                  <a:schemeClr val="folHlink"/>
                </a:solidFill>
                <a:latin typeface="Book Antiqua" panose="02040602050305030304" pitchFamily="18" charset="0"/>
              </a:rPr>
              <a:t>October 15 – November 15       37ºF &amp; 70% RH   EMC = 13.7%</a:t>
            </a:r>
          </a:p>
          <a:p>
            <a:pPr>
              <a:spcBef>
                <a:spcPct val="50000"/>
              </a:spcBef>
            </a:pPr>
            <a:endParaRPr lang="en-US" altLang="en-US">
              <a:latin typeface="Times New Roman" panose="02020603050405020304" pitchFamily="18" charset="0"/>
            </a:endParaRPr>
          </a:p>
        </p:txBody>
      </p:sp>
      <p:sp>
        <p:nvSpPr>
          <p:cNvPr id="355359" name="Text Box 31"/>
          <p:cNvSpPr txBox="1">
            <a:spLocks noChangeArrowheads="1"/>
          </p:cNvSpPr>
          <p:nvPr/>
        </p:nvSpPr>
        <p:spPr bwMode="auto">
          <a:xfrm>
            <a:off x="685800" y="41148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latin typeface="Times New Roman" panose="02020603050405020304" pitchFamily="18" charset="0"/>
            </a:endParaRPr>
          </a:p>
        </p:txBody>
      </p:sp>
      <p:graphicFrame>
        <p:nvGraphicFramePr>
          <p:cNvPr id="355360" name="Group 32"/>
          <p:cNvGraphicFramePr>
            <a:graphicFrameLocks noGrp="1"/>
          </p:cNvGraphicFramePr>
          <p:nvPr/>
        </p:nvGraphicFramePr>
        <p:xfrm>
          <a:off x="914400" y="5029200"/>
          <a:ext cx="5029200" cy="1005840"/>
        </p:xfrm>
        <a:graphic>
          <a:graphicData uri="http://schemas.openxmlformats.org/drawingml/2006/table">
            <a:tbl>
              <a:tblPr/>
              <a:tblGrid>
                <a:gridCol w="1320800">
                  <a:extLst>
                    <a:ext uri="{9D8B030D-6E8A-4147-A177-3AD203B41FA5}">
                      <a16:colId xmlns:a16="http://schemas.microsoft.com/office/drawing/2014/main" val="719485106"/>
                    </a:ext>
                  </a:extLst>
                </a:gridCol>
                <a:gridCol w="1633538">
                  <a:extLst>
                    <a:ext uri="{9D8B030D-6E8A-4147-A177-3AD203B41FA5}">
                      <a16:colId xmlns:a16="http://schemas.microsoft.com/office/drawing/2014/main" val="3639978121"/>
                    </a:ext>
                  </a:extLst>
                </a:gridCol>
                <a:gridCol w="2074862">
                  <a:extLst>
                    <a:ext uri="{9D8B030D-6E8A-4147-A177-3AD203B41FA5}">
                      <a16:colId xmlns:a16="http://schemas.microsoft.com/office/drawing/2014/main" val="3606967755"/>
                    </a:ext>
                  </a:extLst>
                </a:gridCol>
              </a:tblGrid>
              <a:tr h="2540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600" b="0" i="0" u="none" strike="noStrike" cap="none" normalizeH="0" baseline="0" smtClean="0">
                        <a:ln>
                          <a:noFill/>
                        </a:ln>
                        <a:solidFill>
                          <a:schemeClr val="hlink"/>
                        </a:solidFill>
                        <a:effectLst/>
                        <a:latin typeface="Book Antiqua" panose="0204060205030503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folHlink"/>
                          </a:solidFill>
                          <a:effectLst/>
                          <a:latin typeface="Book Antiqua" panose="02040602050305030304" pitchFamily="18" charset="0"/>
                        </a:rPr>
                        <a:t>Cfm/bu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folHlink"/>
                          </a:solidFill>
                          <a:effectLst/>
                          <a:latin typeface="Book Antiqua" panose="02040602050305030304" pitchFamily="18" charset="0"/>
                        </a:rPr>
                        <a:t>Drying Time (days)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2303014"/>
                  </a:ext>
                </a:extLst>
              </a:tr>
              <a:tr h="2540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3689002"/>
                  </a:ext>
                </a:extLst>
              </a:tr>
              <a:tr h="2540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hlink"/>
                          </a:solidFill>
                          <a:effectLst/>
                          <a:latin typeface="Book Antiqua" panose="02040602050305030304" pitchFamily="18" charset="0"/>
                        </a:rPr>
                        <a:t>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9162272"/>
                  </a:ext>
                </a:extLst>
              </a:tr>
            </a:tbl>
          </a:graphicData>
        </a:graphic>
      </p:graphicFrame>
      <p:sp>
        <p:nvSpPr>
          <p:cNvPr id="355378" name="Text Box 50"/>
          <p:cNvSpPr txBox="1">
            <a:spLocks noChangeArrowheads="1"/>
          </p:cNvSpPr>
          <p:nvPr/>
        </p:nvSpPr>
        <p:spPr bwMode="auto">
          <a:xfrm>
            <a:off x="685800" y="6248400"/>
            <a:ext cx="617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April 42</a:t>
            </a:r>
            <a:r>
              <a:rPr lang="en-US" altLang="en-US">
                <a:cs typeface="Tahoma" panose="020B0604030504040204" pitchFamily="34" charset="0"/>
              </a:rPr>
              <a:t>°</a:t>
            </a:r>
            <a:r>
              <a:rPr lang="en-US" altLang="en-US"/>
              <a:t>F &amp; 71% RH,  May 56</a:t>
            </a:r>
            <a:r>
              <a:rPr lang="en-US" altLang="en-US">
                <a:cs typeface="Tahoma" panose="020B0604030504040204" pitchFamily="34" charset="0"/>
              </a:rPr>
              <a:t>°</a:t>
            </a:r>
            <a:r>
              <a:rPr lang="en-US" altLang="en-US"/>
              <a:t>F &amp; 63% RH</a:t>
            </a:r>
          </a:p>
        </p:txBody>
      </p:sp>
      <p:pic>
        <p:nvPicPr>
          <p:cNvPr id="355379" name="Picture 51" descr="extlogo8-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457200"/>
            <a:ext cx="1371600" cy="581025"/>
          </a:xfrm>
          <a:prstGeom prst="rect">
            <a:avLst/>
          </a:prstGeom>
          <a:noFill/>
          <a:extLst>
            <a:ext uri="{909E8E84-426E-40DD-AFC4-6F175D3DCCD1}">
              <a14:hiddenFill xmlns:a14="http://schemas.microsoft.com/office/drawing/2010/main">
                <a:solidFill>
                  <a:srgbClr val="FFFFFF"/>
                </a:solidFill>
              </a14:hiddenFill>
            </a:ext>
          </a:extLst>
        </p:spPr>
      </p:pic>
      <p:pic>
        <p:nvPicPr>
          <p:cNvPr id="355380" name="Picture 52" descr="Drying Zones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9950" y="1752600"/>
            <a:ext cx="3194050" cy="2232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a:off x="1150938" y="617538"/>
            <a:ext cx="6545262" cy="990600"/>
          </a:xfrm>
        </p:spPr>
        <p:txBody>
          <a:bodyPr/>
          <a:lstStyle/>
          <a:p>
            <a:pPr algn="ctr"/>
            <a:r>
              <a:rPr lang="en-US" altLang="en-US" sz="4000">
                <a:latin typeface="PosterBodoni BT" pitchFamily="18" charset="0"/>
              </a:rPr>
              <a:t>LT Drying Soybeans </a:t>
            </a:r>
            <a:endParaRPr lang="en-US" altLang="en-US" sz="2000">
              <a:latin typeface="PosterBodoni BT" pitchFamily="18" charset="0"/>
            </a:endParaRPr>
          </a:p>
        </p:txBody>
      </p:sp>
      <p:sp>
        <p:nvSpPr>
          <p:cNvPr id="357379" name="Rectangle 3"/>
          <p:cNvSpPr>
            <a:spLocks noGrp="1" noChangeArrowheads="1"/>
          </p:cNvSpPr>
          <p:nvPr>
            <p:ph type="body" idx="1"/>
          </p:nvPr>
        </p:nvSpPr>
        <p:spPr>
          <a:xfrm>
            <a:off x="1182688" y="2017713"/>
            <a:ext cx="7772400" cy="914400"/>
          </a:xfrm>
        </p:spPr>
        <p:txBody>
          <a:bodyPr/>
          <a:lstStyle/>
          <a:p>
            <a:pPr>
              <a:buFont typeface="Wingdings" panose="05000000000000000000" pitchFamily="2" charset="2"/>
              <a:buNone/>
            </a:pPr>
            <a:r>
              <a:rPr lang="en-US" altLang="en-US" sz="2000" b="1">
                <a:solidFill>
                  <a:schemeClr val="folHlink"/>
                </a:solidFill>
                <a:latin typeface="Book Antiqua" panose="02040602050305030304" pitchFamily="18" charset="0"/>
              </a:rPr>
              <a:t>October 15 – November 15  +5ºF</a:t>
            </a:r>
          </a:p>
          <a:p>
            <a:pPr>
              <a:buFont typeface="Wingdings" panose="05000000000000000000" pitchFamily="2" charset="2"/>
              <a:buNone/>
            </a:pPr>
            <a:r>
              <a:rPr lang="en-US" altLang="en-US" sz="2000" b="1">
                <a:solidFill>
                  <a:schemeClr val="folHlink"/>
                </a:solidFill>
                <a:latin typeface="Book Antiqua" panose="02040602050305030304" pitchFamily="18" charset="0"/>
              </a:rPr>
              <a:t>42ºF &amp; 58% RH         EMC = 11.0%</a:t>
            </a:r>
          </a:p>
        </p:txBody>
      </p:sp>
      <p:graphicFrame>
        <p:nvGraphicFramePr>
          <p:cNvPr id="357422" name="Group 46"/>
          <p:cNvGraphicFramePr>
            <a:graphicFrameLocks noGrp="1"/>
          </p:cNvGraphicFramePr>
          <p:nvPr/>
        </p:nvGraphicFramePr>
        <p:xfrm>
          <a:off x="685800" y="2819400"/>
          <a:ext cx="6096000" cy="2689860"/>
        </p:xfrm>
        <a:graphic>
          <a:graphicData uri="http://schemas.openxmlformats.org/drawingml/2006/table">
            <a:tbl>
              <a:tblPr/>
              <a:tblGrid>
                <a:gridCol w="1600200">
                  <a:extLst>
                    <a:ext uri="{9D8B030D-6E8A-4147-A177-3AD203B41FA5}">
                      <a16:colId xmlns:a16="http://schemas.microsoft.com/office/drawing/2014/main" val="3952206638"/>
                    </a:ext>
                  </a:extLst>
                </a:gridCol>
                <a:gridCol w="2057400">
                  <a:extLst>
                    <a:ext uri="{9D8B030D-6E8A-4147-A177-3AD203B41FA5}">
                      <a16:colId xmlns:a16="http://schemas.microsoft.com/office/drawing/2014/main" val="961563888"/>
                    </a:ext>
                  </a:extLst>
                </a:gridCol>
                <a:gridCol w="2438400">
                  <a:extLst>
                    <a:ext uri="{9D8B030D-6E8A-4147-A177-3AD203B41FA5}">
                      <a16:colId xmlns:a16="http://schemas.microsoft.com/office/drawing/2014/main" val="1027286682"/>
                    </a:ext>
                  </a:extLst>
                </a:gridCol>
              </a:tblGrid>
              <a:tr h="4953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800" b="0" i="0" u="none" strike="noStrike" cap="none" normalizeH="0" baseline="0" smtClean="0">
                        <a:ln>
                          <a:noFill/>
                        </a:ln>
                        <a:solidFill>
                          <a:schemeClr val="hlink"/>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0" i="0" u="none" strike="noStrike" cap="none" normalizeH="0" baseline="0" smtClean="0">
                          <a:ln>
                            <a:noFill/>
                          </a:ln>
                          <a:solidFill>
                            <a:schemeClr val="hlink"/>
                          </a:solidFill>
                          <a:effectLst/>
                          <a:latin typeface="Book Antiqua" panose="02040602050305030304" pitchFamily="18" charset="0"/>
                        </a:rPr>
                        <a:t>cfm/bu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0" i="0" u="none" strike="noStrike" cap="none" normalizeH="0" baseline="0" smtClean="0">
                          <a:ln>
                            <a:noFill/>
                          </a:ln>
                          <a:solidFill>
                            <a:schemeClr val="hlink"/>
                          </a:solidFill>
                          <a:effectLst/>
                          <a:latin typeface="Book Antiqua" panose="02040602050305030304" pitchFamily="18" charset="0"/>
                        </a:rPr>
                        <a:t>Drying Time (days)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3526165"/>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58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003451111"/>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800" b="1" i="0" u="none" strike="noStrike" cap="none" normalizeH="0" baseline="0" smtClean="0">
                        <a:ln>
                          <a:noFill/>
                        </a:ln>
                        <a:solidFill>
                          <a:schemeClr val="hlink"/>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76484376"/>
                  </a:ext>
                </a:extLst>
              </a:tr>
              <a:tr h="3048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800" b="1" i="0" u="none" strike="noStrike" cap="none" normalizeH="0" baseline="0" smtClean="0">
                        <a:ln>
                          <a:noFill/>
                        </a:ln>
                        <a:solidFill>
                          <a:schemeClr val="hlink"/>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6069773"/>
                  </a:ext>
                </a:extLst>
              </a:tr>
              <a:tr h="27463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581080695"/>
                  </a:ext>
                </a:extLst>
              </a:tr>
              <a:tr h="27463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800" b="1" i="0" u="none" strike="noStrike" cap="none" normalizeH="0" baseline="0" smtClean="0">
                        <a:ln>
                          <a:noFill/>
                        </a:ln>
                        <a:solidFill>
                          <a:schemeClr val="hlink"/>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9509070"/>
                  </a:ext>
                </a:extLst>
              </a:tr>
              <a:tr h="1809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800" b="1" i="0" u="none" strike="noStrike" cap="none" normalizeH="0" baseline="0" smtClean="0">
                        <a:ln>
                          <a:noFill/>
                        </a:ln>
                        <a:solidFill>
                          <a:schemeClr val="hlink"/>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smtClean="0">
                          <a:ln>
                            <a:noFill/>
                          </a:ln>
                          <a:solidFill>
                            <a:schemeClr val="hlink"/>
                          </a:solidFill>
                          <a:effectLst/>
                          <a:latin typeface="Tahoma" panose="020B0604030504040204" pitchFamily="34"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6014876"/>
                  </a:ext>
                </a:extLst>
              </a:tr>
            </a:tbl>
          </a:graphicData>
        </a:graphic>
      </p:graphicFrame>
      <p:sp>
        <p:nvSpPr>
          <p:cNvPr id="357406" name="Rectangle 30"/>
          <p:cNvSpPr>
            <a:spLocks noChangeArrowheads="1"/>
          </p:cNvSpPr>
          <p:nvPr/>
        </p:nvSpPr>
        <p:spPr bwMode="auto">
          <a:xfrm>
            <a:off x="914400" y="5638800"/>
            <a:ext cx="6110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April 42°F &amp; 71% RH,  May 56°F &amp; 63% RH</a:t>
            </a:r>
          </a:p>
        </p:txBody>
      </p:sp>
      <p:pic>
        <p:nvPicPr>
          <p:cNvPr id="357407" name="Picture 31" descr="extlogo8-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609600"/>
            <a:ext cx="1371600" cy="581025"/>
          </a:xfrm>
          <a:prstGeom prst="rect">
            <a:avLst/>
          </a:prstGeom>
          <a:noFill/>
          <a:extLst>
            <a:ext uri="{909E8E84-426E-40DD-AFC4-6F175D3DCCD1}">
              <a14:hiddenFill xmlns:a14="http://schemas.microsoft.com/office/drawing/2010/main">
                <a:solidFill>
                  <a:srgbClr val="FFFFFF"/>
                </a:solidFill>
              </a14:hiddenFill>
            </a:ext>
          </a:extLst>
        </p:spPr>
      </p:pic>
      <p:pic>
        <p:nvPicPr>
          <p:cNvPr id="357408" name="Picture 32" descr="elecht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1828800"/>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a:xfrm>
            <a:off x="1143000" y="609600"/>
            <a:ext cx="7793038" cy="1143000"/>
          </a:xfrm>
        </p:spPr>
        <p:txBody>
          <a:bodyPr/>
          <a:lstStyle/>
          <a:p>
            <a:pPr algn="ctr"/>
            <a:r>
              <a:rPr lang="en-US" altLang="en-US" sz="4000">
                <a:latin typeface="PosterBodoni BT" pitchFamily="18" charset="0"/>
              </a:rPr>
              <a:t>Fan Power Required </a:t>
            </a:r>
            <a:endParaRPr lang="en-US" altLang="en-US" sz="2000">
              <a:latin typeface="PosterBodoni BT" pitchFamily="18" charset="0"/>
            </a:endParaRPr>
          </a:p>
        </p:txBody>
      </p:sp>
      <p:pic>
        <p:nvPicPr>
          <p:cNvPr id="359427" name="Picture 3" descr="LSC GS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514600"/>
            <a:ext cx="14478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359428" name="Picture 4" descr="ILC GS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2590800"/>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359429" name="Text Box 5"/>
          <p:cNvSpPr txBox="1">
            <a:spLocks noChangeArrowheads="1"/>
          </p:cNvSpPr>
          <p:nvPr/>
        </p:nvSpPr>
        <p:spPr bwMode="auto">
          <a:xfrm>
            <a:off x="457200" y="4191000"/>
            <a:ext cx="7239000" cy="243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spAutoFit/>
          </a:bodyPr>
          <a:lstStyle/>
          <a:p>
            <a:pPr>
              <a:spcBef>
                <a:spcPct val="50000"/>
              </a:spcBef>
            </a:pPr>
            <a:r>
              <a:rPr lang="en-US" altLang="en-US" sz="1600"/>
              <a:t>                        </a:t>
            </a:r>
          </a:p>
          <a:p>
            <a:pPr>
              <a:spcBef>
                <a:spcPct val="50000"/>
              </a:spcBef>
            </a:pPr>
            <a:r>
              <a:rPr lang="en-US" altLang="en-US"/>
              <a:t>              </a:t>
            </a:r>
            <a:r>
              <a:rPr lang="en-US" altLang="en-US" sz="3200" b="1">
                <a:solidFill>
                  <a:schemeClr val="folHlink"/>
                </a:solidFill>
                <a:latin typeface="PosterBodoni BT" pitchFamily="18" charset="0"/>
              </a:rPr>
              <a:t>Limit Depth</a:t>
            </a:r>
          </a:p>
          <a:p>
            <a:pPr>
              <a:spcBef>
                <a:spcPct val="50000"/>
              </a:spcBef>
            </a:pPr>
            <a:r>
              <a:rPr lang="en-US" altLang="en-US" sz="2000"/>
              <a:t>42 ft diameter bin, soybean 36 ft deep, 1.5 cfm/bu</a:t>
            </a:r>
          </a:p>
          <a:p>
            <a:pPr>
              <a:spcBef>
                <a:spcPct val="50000"/>
              </a:spcBef>
            </a:pPr>
            <a:r>
              <a:rPr lang="en-US" altLang="en-US" sz="2000"/>
              <a:t>Fan = 340 hp, static pressure = 21-inches wg.</a:t>
            </a:r>
          </a:p>
          <a:p>
            <a:pPr>
              <a:spcBef>
                <a:spcPct val="50000"/>
              </a:spcBef>
            </a:pPr>
            <a:r>
              <a:rPr lang="en-US" altLang="en-US" sz="2000" b="1">
                <a:solidFill>
                  <a:schemeClr val="folHlink"/>
                </a:solidFill>
              </a:rPr>
              <a:t>Not feasible!</a:t>
            </a:r>
          </a:p>
        </p:txBody>
      </p:sp>
      <p:pic>
        <p:nvPicPr>
          <p:cNvPr id="359430" name="Picture 6" descr="short bi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4964113"/>
            <a:ext cx="2743200" cy="15668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59486" name="Group 62"/>
          <p:cNvGraphicFramePr>
            <a:graphicFrameLocks noGrp="1"/>
          </p:cNvGraphicFramePr>
          <p:nvPr>
            <p:ph idx="1"/>
          </p:nvPr>
        </p:nvGraphicFramePr>
        <p:xfrm>
          <a:off x="1828800" y="1905000"/>
          <a:ext cx="5599113" cy="2591046"/>
        </p:xfrm>
        <a:graphic>
          <a:graphicData uri="http://schemas.openxmlformats.org/drawingml/2006/table">
            <a:tbl>
              <a:tblPr/>
              <a:tblGrid>
                <a:gridCol w="1219200">
                  <a:extLst>
                    <a:ext uri="{9D8B030D-6E8A-4147-A177-3AD203B41FA5}">
                      <a16:colId xmlns:a16="http://schemas.microsoft.com/office/drawing/2014/main" val="2712656971"/>
                    </a:ext>
                  </a:extLst>
                </a:gridCol>
                <a:gridCol w="830263">
                  <a:extLst>
                    <a:ext uri="{9D8B030D-6E8A-4147-A177-3AD203B41FA5}">
                      <a16:colId xmlns:a16="http://schemas.microsoft.com/office/drawing/2014/main" val="1286076823"/>
                    </a:ext>
                  </a:extLst>
                </a:gridCol>
                <a:gridCol w="933450">
                  <a:extLst>
                    <a:ext uri="{9D8B030D-6E8A-4147-A177-3AD203B41FA5}">
                      <a16:colId xmlns:a16="http://schemas.microsoft.com/office/drawing/2014/main" val="2062375824"/>
                    </a:ext>
                  </a:extLst>
                </a:gridCol>
                <a:gridCol w="931862">
                  <a:extLst>
                    <a:ext uri="{9D8B030D-6E8A-4147-A177-3AD203B41FA5}">
                      <a16:colId xmlns:a16="http://schemas.microsoft.com/office/drawing/2014/main" val="2428182773"/>
                    </a:ext>
                  </a:extLst>
                </a:gridCol>
                <a:gridCol w="933450">
                  <a:extLst>
                    <a:ext uri="{9D8B030D-6E8A-4147-A177-3AD203B41FA5}">
                      <a16:colId xmlns:a16="http://schemas.microsoft.com/office/drawing/2014/main" val="2870368303"/>
                    </a:ext>
                  </a:extLst>
                </a:gridCol>
                <a:gridCol w="750888">
                  <a:extLst>
                    <a:ext uri="{9D8B030D-6E8A-4147-A177-3AD203B41FA5}">
                      <a16:colId xmlns:a16="http://schemas.microsoft.com/office/drawing/2014/main" val="22742881"/>
                    </a:ext>
                  </a:extLst>
                </a:gridCol>
              </a:tblGrid>
              <a:tr h="334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600" b="1" i="0" u="none" strike="noStrike" cap="none" normalizeH="0" baseline="0" smtClean="0">
                        <a:ln>
                          <a:noFill/>
                        </a:ln>
                        <a:solidFill>
                          <a:schemeClr val="tx1"/>
                        </a:solidFill>
                        <a:effectLst/>
                        <a:latin typeface="Tahoma" panose="020B0604030504040204" pitchFamily="34" charset="0"/>
                      </a:endParaRPr>
                    </a:p>
                  </a:txBody>
                  <a:tcPr marL="91429" marR="91429" marT="45714" marB="45714"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5">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Soybean Depth (ft)</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98051364"/>
                  </a:ext>
                </a:extLst>
              </a:tr>
              <a:tr h="57943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Airflow Rate</a:t>
                      </a:r>
                    </a:p>
                  </a:txBody>
                  <a:tcPr marL="91429" marR="91429" marT="45714" marB="45714"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16</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18</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20</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22</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24</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18165048"/>
                  </a:ext>
                </a:extLst>
              </a:tr>
              <a:tr h="334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(cfm/bu)</a:t>
                      </a:r>
                    </a:p>
                  </a:txBody>
                  <a:tcPr marL="91429" marR="91429" marT="45714" marB="45714"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5">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 hp per 1,000 bu ---</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86518040"/>
                  </a:ext>
                </a:extLst>
              </a:tr>
              <a:tr h="334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1.0</a:t>
                      </a:r>
                    </a:p>
                  </a:txBody>
                  <a:tcPr marL="91429" marR="91429" marT="45714" marB="45714"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0.5</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0.6</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0.8</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1.0</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1.2</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43281354"/>
                  </a:ext>
                </a:extLst>
              </a:tr>
              <a:tr h="334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1.25</a:t>
                      </a:r>
                    </a:p>
                  </a:txBody>
                  <a:tcPr marL="91429" marR="91429" marT="45714" marB="45714"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0.8</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1.0</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1.3</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1.6</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2.0</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780820957"/>
                  </a:ext>
                </a:extLst>
              </a:tr>
              <a:tr h="334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1.5</a:t>
                      </a:r>
                    </a:p>
                  </a:txBody>
                  <a:tcPr marL="91429" marR="91429" marT="45714" marB="45714"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1.2</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1.6</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2.0</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2.5</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3.1</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798088422"/>
                  </a:ext>
                </a:extLst>
              </a:tr>
              <a:tr h="3349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2.0</a:t>
                      </a:r>
                    </a:p>
                  </a:txBody>
                  <a:tcPr marL="91429" marR="91429" marT="45714" marB="45714"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2.4</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3.1</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4.0</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5.1</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Tahoma" panose="020B0604030504040204" pitchFamily="34" charset="0"/>
                        </a:rPr>
                        <a:t>6.3</a:t>
                      </a:r>
                    </a:p>
                  </a:txBody>
                  <a:tcPr marL="91429" marR="91429" marT="45714" marB="45714"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73478571"/>
                  </a:ext>
                </a:extLst>
              </a:tr>
            </a:tbl>
          </a:graphicData>
        </a:graphic>
      </p:graphicFrame>
    </p:spTree>
  </p:cSld>
  <p:clrMapOvr>
    <a:masterClrMapping/>
  </p:clrMapOvr>
  <p:transition advTm="1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1066800" y="990600"/>
            <a:ext cx="7848600" cy="609600"/>
          </a:xfrm>
        </p:spPr>
        <p:txBody>
          <a:bodyPr/>
          <a:lstStyle/>
          <a:p>
            <a:pPr algn="ctr"/>
            <a:r>
              <a:rPr lang="en-US" altLang="en-US" sz="4000">
                <a:latin typeface="PosterBodoni BT" pitchFamily="18" charset="0"/>
              </a:rPr>
              <a:t>High Temperature Drying Soybeans</a:t>
            </a:r>
          </a:p>
        </p:txBody>
      </p:sp>
      <p:sp>
        <p:nvSpPr>
          <p:cNvPr id="361475" name="Rectangle 3"/>
          <p:cNvSpPr>
            <a:spLocks noGrp="1" noChangeArrowheads="1"/>
          </p:cNvSpPr>
          <p:nvPr>
            <p:ph type="body" idx="1"/>
          </p:nvPr>
        </p:nvSpPr>
        <p:spPr>
          <a:xfrm>
            <a:off x="609600" y="2057400"/>
            <a:ext cx="6858000" cy="4114800"/>
          </a:xfrm>
        </p:spPr>
        <p:txBody>
          <a:bodyPr/>
          <a:lstStyle/>
          <a:p>
            <a:pPr>
              <a:lnSpc>
                <a:spcPct val="90000"/>
              </a:lnSpc>
              <a:buSzTx/>
              <a:buFont typeface="Wingdings" panose="05000000000000000000" pitchFamily="2" charset="2"/>
              <a:buChar char="§"/>
            </a:pPr>
            <a:r>
              <a:rPr lang="en-US" altLang="en-US" sz="2400">
                <a:latin typeface="Arial" panose="020B0604020202020204" pitchFamily="34" charset="0"/>
              </a:rPr>
              <a:t>Some varieties split worse than others.</a:t>
            </a:r>
          </a:p>
          <a:p>
            <a:pPr>
              <a:lnSpc>
                <a:spcPct val="90000"/>
              </a:lnSpc>
              <a:buSzTx/>
              <a:buFont typeface="Wingdings" panose="05000000000000000000" pitchFamily="2" charset="2"/>
              <a:buChar char="§"/>
            </a:pPr>
            <a:r>
              <a:rPr lang="en-US" altLang="en-US" sz="2400">
                <a:latin typeface="Arial" panose="020B0604020202020204" pitchFamily="34" charset="0"/>
              </a:rPr>
              <a:t>Initial moisture has no effect on splitting.</a:t>
            </a:r>
          </a:p>
          <a:p>
            <a:pPr>
              <a:lnSpc>
                <a:spcPct val="90000"/>
              </a:lnSpc>
              <a:buSzTx/>
              <a:buFont typeface="Wingdings" panose="05000000000000000000" pitchFamily="2" charset="2"/>
              <a:buChar char="§"/>
            </a:pPr>
            <a:r>
              <a:rPr lang="en-US" altLang="en-US" sz="2400">
                <a:latin typeface="Arial" panose="020B0604020202020204" pitchFamily="34" charset="0"/>
              </a:rPr>
              <a:t>Avoid recirculating dryers.</a:t>
            </a:r>
          </a:p>
          <a:p>
            <a:pPr>
              <a:lnSpc>
                <a:spcPct val="90000"/>
              </a:lnSpc>
              <a:buSzTx/>
              <a:buFont typeface="Wingdings" panose="05000000000000000000" pitchFamily="2" charset="2"/>
              <a:buChar char="§"/>
            </a:pPr>
            <a:r>
              <a:rPr lang="en-US" altLang="en-US" sz="2400">
                <a:latin typeface="Arial" panose="020B0604020202020204" pitchFamily="34" charset="0"/>
              </a:rPr>
              <a:t>Maximum Drying Temperature</a:t>
            </a:r>
          </a:p>
          <a:p>
            <a:pPr>
              <a:lnSpc>
                <a:spcPct val="90000"/>
              </a:lnSpc>
              <a:buSzTx/>
              <a:buFont typeface="Wingdings" panose="05000000000000000000" pitchFamily="2" charset="2"/>
              <a:buNone/>
            </a:pPr>
            <a:r>
              <a:rPr lang="en-US" altLang="en-US" sz="2400">
                <a:latin typeface="Arial" panose="020B0604020202020204" pitchFamily="34" charset="0"/>
              </a:rPr>
              <a:t>		(non-food soybeans)</a:t>
            </a:r>
          </a:p>
          <a:p>
            <a:pPr>
              <a:lnSpc>
                <a:spcPct val="90000"/>
              </a:lnSpc>
              <a:buSzTx/>
              <a:buFont typeface="Wingdings" panose="05000000000000000000" pitchFamily="2" charset="2"/>
              <a:buNone/>
            </a:pPr>
            <a:r>
              <a:rPr lang="en-US" altLang="en-US" sz="2400">
                <a:latin typeface="Arial" panose="020B0604020202020204" pitchFamily="34" charset="0"/>
              </a:rPr>
              <a:t>		Continuous flow	130°F</a:t>
            </a:r>
          </a:p>
          <a:p>
            <a:pPr>
              <a:lnSpc>
                <a:spcPct val="90000"/>
              </a:lnSpc>
              <a:buSzTx/>
              <a:buFont typeface="Wingdings" panose="05000000000000000000" pitchFamily="2" charset="2"/>
              <a:buNone/>
            </a:pPr>
            <a:r>
              <a:rPr lang="en-US" altLang="en-US" sz="2400">
                <a:latin typeface="Arial" panose="020B0604020202020204" pitchFamily="34" charset="0"/>
              </a:rPr>
              <a:t>		Batch Dryer		110°F</a:t>
            </a:r>
          </a:p>
          <a:p>
            <a:pPr>
              <a:lnSpc>
                <a:spcPct val="90000"/>
              </a:lnSpc>
              <a:buSzTx/>
              <a:buFont typeface="Wingdings" panose="05000000000000000000" pitchFamily="2" charset="2"/>
              <a:buNone/>
            </a:pPr>
            <a:r>
              <a:rPr lang="en-US" altLang="en-US" sz="2400">
                <a:latin typeface="Arial" panose="020B0604020202020204" pitchFamily="34" charset="0"/>
              </a:rPr>
              <a:t>		Seed			110°F</a:t>
            </a:r>
          </a:p>
          <a:p>
            <a:pPr>
              <a:lnSpc>
                <a:spcPct val="90000"/>
              </a:lnSpc>
              <a:buSzTx/>
              <a:buFont typeface="Wingdings" panose="05000000000000000000" pitchFamily="2" charset="2"/>
              <a:buChar char="§"/>
            </a:pPr>
            <a:r>
              <a:rPr lang="en-US" altLang="en-US" sz="2400">
                <a:latin typeface="Arial" panose="020B0604020202020204" pitchFamily="34" charset="0"/>
              </a:rPr>
              <a:t>Relative humidity above 40% reduces cracks</a:t>
            </a:r>
            <a:r>
              <a:rPr lang="en-US" altLang="en-US" sz="2400">
                <a:solidFill>
                  <a:schemeClr val="folHlink"/>
                </a:solidFill>
                <a:latin typeface="Book Antiqua" panose="02040602050305030304" pitchFamily="18" charset="0"/>
              </a:rPr>
              <a:t>.</a:t>
            </a:r>
          </a:p>
        </p:txBody>
      </p:sp>
      <p:pic>
        <p:nvPicPr>
          <p:cNvPr id="361476" name="Picture 4" descr="extlogo8-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6096000"/>
            <a:ext cx="1371600" cy="581025"/>
          </a:xfrm>
          <a:prstGeom prst="rect">
            <a:avLst/>
          </a:prstGeom>
          <a:noFill/>
          <a:extLst>
            <a:ext uri="{909E8E84-426E-40DD-AFC4-6F175D3DCCD1}">
              <a14:hiddenFill xmlns:a14="http://schemas.microsoft.com/office/drawing/2010/main">
                <a:solidFill>
                  <a:srgbClr val="FFFFFF"/>
                </a:solidFill>
              </a14:hiddenFill>
            </a:ext>
          </a:extLst>
        </p:spPr>
      </p:pic>
      <p:pic>
        <p:nvPicPr>
          <p:cNvPr id="361477" name="Picture 5" descr="dry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2895600"/>
            <a:ext cx="1978025" cy="22018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1066800" y="533400"/>
            <a:ext cx="7924800" cy="1295400"/>
          </a:xfrm>
        </p:spPr>
        <p:txBody>
          <a:bodyPr/>
          <a:lstStyle/>
          <a:p>
            <a:pPr algn="ctr"/>
            <a:r>
              <a:rPr lang="en-US" altLang="en-US" sz="4000">
                <a:latin typeface="PosterBodoni BT" pitchFamily="18" charset="0"/>
              </a:rPr>
              <a:t>Damage Occurring  to Soybeans as Function of Drying Temperature</a:t>
            </a:r>
          </a:p>
        </p:txBody>
      </p:sp>
      <p:graphicFrame>
        <p:nvGraphicFramePr>
          <p:cNvPr id="363523" name="Group 3"/>
          <p:cNvGraphicFramePr>
            <a:graphicFrameLocks noGrp="1"/>
          </p:cNvGraphicFramePr>
          <p:nvPr/>
        </p:nvGraphicFramePr>
        <p:xfrm>
          <a:off x="1447800" y="2438400"/>
          <a:ext cx="6096000" cy="2438400"/>
        </p:xfrm>
        <a:graphic>
          <a:graphicData uri="http://schemas.openxmlformats.org/drawingml/2006/table">
            <a:tbl>
              <a:tblPr/>
              <a:tblGrid>
                <a:gridCol w="2032000">
                  <a:extLst>
                    <a:ext uri="{9D8B030D-6E8A-4147-A177-3AD203B41FA5}">
                      <a16:colId xmlns:a16="http://schemas.microsoft.com/office/drawing/2014/main" val="148735526"/>
                    </a:ext>
                  </a:extLst>
                </a:gridCol>
                <a:gridCol w="2032000">
                  <a:extLst>
                    <a:ext uri="{9D8B030D-6E8A-4147-A177-3AD203B41FA5}">
                      <a16:colId xmlns:a16="http://schemas.microsoft.com/office/drawing/2014/main" val="2630035178"/>
                    </a:ext>
                  </a:extLst>
                </a:gridCol>
                <a:gridCol w="2032000">
                  <a:extLst>
                    <a:ext uri="{9D8B030D-6E8A-4147-A177-3AD203B41FA5}">
                      <a16:colId xmlns:a16="http://schemas.microsoft.com/office/drawing/2014/main" val="2809858953"/>
                    </a:ext>
                  </a:extLst>
                </a:gridCol>
              </a:tblGrid>
              <a:tr h="8382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1" i="0" u="none" strike="noStrike" cap="none" normalizeH="0" baseline="0" smtClean="0">
                          <a:ln>
                            <a:noFill/>
                          </a:ln>
                          <a:solidFill>
                            <a:schemeClr val="folHlink"/>
                          </a:solidFill>
                          <a:effectLst/>
                          <a:latin typeface="Book Antiqua" panose="02040602050305030304" pitchFamily="18" charset="0"/>
                        </a:rPr>
                        <a:t>Drying Temperature</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1" i="0" u="none" strike="noStrike" cap="none" normalizeH="0" baseline="0" smtClean="0">
                          <a:ln>
                            <a:noFill/>
                          </a:ln>
                          <a:solidFill>
                            <a:schemeClr val="folHlink"/>
                          </a:solidFill>
                          <a:effectLst/>
                          <a:latin typeface="Book Antiqua" panose="02040602050305030304" pitchFamily="18" charset="0"/>
                        </a:rPr>
                        <a:t>(ºF)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2000" b="1" i="0" u="none" strike="noStrike" cap="none" normalizeH="0" baseline="0" smtClean="0">
                        <a:ln>
                          <a:noFill/>
                        </a:ln>
                        <a:solidFill>
                          <a:schemeClr val="folHlink"/>
                        </a:solidFill>
                        <a:effectLst/>
                        <a:latin typeface="Book Antiqua" panose="02040602050305030304" pitchFamily="18"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1" i="0" u="none" strike="noStrike" cap="none" normalizeH="0" baseline="0" smtClean="0">
                          <a:ln>
                            <a:noFill/>
                          </a:ln>
                          <a:solidFill>
                            <a:schemeClr val="folHlink"/>
                          </a:solidFill>
                          <a:effectLst/>
                          <a:latin typeface="Book Antiqua" panose="02040602050305030304" pitchFamily="18" charset="0"/>
                        </a:rPr>
                        <a:t>Skins Cracked</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1" i="0" u="none" strike="noStrike" cap="none" normalizeH="0" baseline="0" smtClean="0">
                          <a:ln>
                            <a:noFill/>
                          </a:ln>
                          <a:solidFill>
                            <a:schemeClr val="folHlink"/>
                          </a:solidFill>
                          <a:effectLst/>
                          <a:latin typeface="Book Antiqua" panose="0204060205030503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2000" b="1" i="0" u="none" strike="noStrike" cap="none" normalizeH="0" baseline="0" smtClean="0">
                        <a:ln>
                          <a:noFill/>
                        </a:ln>
                        <a:solidFill>
                          <a:schemeClr val="folHlink"/>
                        </a:solidFill>
                        <a:effectLst/>
                        <a:latin typeface="Book Antiqua" panose="02040602050305030304" pitchFamily="18"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1" i="0" u="none" strike="noStrike" cap="none" normalizeH="0" baseline="0" smtClean="0">
                          <a:ln>
                            <a:noFill/>
                          </a:ln>
                          <a:solidFill>
                            <a:schemeClr val="folHlink"/>
                          </a:solidFill>
                          <a:effectLst/>
                          <a:latin typeface="Book Antiqua" panose="02040602050305030304" pitchFamily="18" charset="0"/>
                        </a:rPr>
                        <a:t>Beans Cracked</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1" i="0" u="none" strike="noStrike" cap="none" normalizeH="0" baseline="0" smtClean="0">
                          <a:ln>
                            <a:noFill/>
                          </a:ln>
                          <a:solidFill>
                            <a:schemeClr val="folHlink"/>
                          </a:solidFill>
                          <a:effectLst/>
                          <a:latin typeface="Book Antiqua" panose="0204060205030503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1488359"/>
                  </a:ext>
                </a:extLst>
              </a:tr>
              <a:tr h="4572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10 – 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5 – 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152069"/>
                  </a:ext>
                </a:extLst>
              </a:tr>
              <a:tr h="4572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130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50 – 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20 – 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86148068"/>
                  </a:ext>
                </a:extLst>
              </a:tr>
              <a:tr h="3810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160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80 – 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smtClean="0">
                          <a:ln>
                            <a:noFill/>
                          </a:ln>
                          <a:solidFill>
                            <a:schemeClr val="hlink"/>
                          </a:solidFill>
                          <a:effectLst/>
                          <a:latin typeface="Book Antiqua" panose="02040602050305030304" pitchFamily="18" charset="0"/>
                        </a:rPr>
                        <a:t>30 - 80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1920012"/>
                  </a:ext>
                </a:extLst>
              </a:tr>
            </a:tbl>
          </a:graphicData>
        </a:graphic>
      </p:graphicFrame>
      <p:pic>
        <p:nvPicPr>
          <p:cNvPr id="363545" name="Picture 25" descr="extlogo8-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5715000"/>
            <a:ext cx="1371600" cy="581025"/>
          </a:xfrm>
          <a:prstGeom prst="rect">
            <a:avLst/>
          </a:prstGeom>
          <a:noFill/>
          <a:extLst>
            <a:ext uri="{909E8E84-426E-40DD-AFC4-6F175D3DCCD1}">
              <a14:hiddenFill xmlns:a14="http://schemas.microsoft.com/office/drawing/2010/main">
                <a:solidFill>
                  <a:srgbClr val="FFFFFF"/>
                </a:solidFill>
              </a14:hiddenFill>
            </a:ext>
          </a:extLst>
        </p:spPr>
      </p:pic>
      <p:pic>
        <p:nvPicPr>
          <p:cNvPr id="363546" name="Picture 26" descr="soybea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5043488"/>
            <a:ext cx="2438400" cy="1527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19117</TotalTime>
  <Words>1160</Words>
  <Application>Microsoft Office PowerPoint</Application>
  <PresentationFormat>On-screen Show (4:3)</PresentationFormat>
  <Paragraphs>296</Paragraphs>
  <Slides>11</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Times New Roman</vt:lpstr>
      <vt:lpstr>Tahoma</vt:lpstr>
      <vt:lpstr>Wingdings</vt:lpstr>
      <vt:lpstr>PosterBodoni BT</vt:lpstr>
      <vt:lpstr>Arial</vt:lpstr>
      <vt:lpstr>Book Antiqua</vt:lpstr>
      <vt:lpstr>Arial Unicode MS</vt:lpstr>
      <vt:lpstr>Blends</vt:lpstr>
      <vt:lpstr>Microsoft Graph Chart</vt:lpstr>
      <vt:lpstr>2009 Soybean Drying Tips </vt:lpstr>
      <vt:lpstr>Soybeans</vt:lpstr>
      <vt:lpstr>Maximum Moisture Contents for Safe Soybean Storage with Aeration</vt:lpstr>
      <vt:lpstr>“Approximate” Allowable Storage Time  for Cereal Grains (Days) </vt:lpstr>
      <vt:lpstr>NA Drying Soybeans</vt:lpstr>
      <vt:lpstr>LT Drying Soybeans </vt:lpstr>
      <vt:lpstr>Fan Power Required </vt:lpstr>
      <vt:lpstr>High Temperature Drying Soybeans</vt:lpstr>
      <vt:lpstr>Damage Occurring  to Soybeans as Function of Drying Temperature</vt:lpstr>
      <vt:lpstr>20ºF Temperature Increase Reduces Relative Humidity to ½ (80%      40%)</vt:lpstr>
      <vt:lpstr>PowerPoint Presentation</vt:lpstr>
    </vt:vector>
  </TitlesOfParts>
  <Company>ag &amp; biosystems 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Corn and Soybean Drying and Storage</dc:title>
  <dc:creator>DMcDonough</dc:creator>
  <cp:lastModifiedBy>Melanie Ziegler</cp:lastModifiedBy>
  <cp:revision>188</cp:revision>
  <dcterms:created xsi:type="dcterms:W3CDTF">2002-12-18T21:25:13Z</dcterms:created>
  <dcterms:modified xsi:type="dcterms:W3CDTF">2016-10-21T15:35:41Z</dcterms:modified>
</cp:coreProperties>
</file>