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95" r:id="rId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39"/>
    <a:srgbClr val="FFCC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4667" autoAdjust="0"/>
  </p:normalViewPr>
  <p:slideViewPr>
    <p:cSldViewPr snapToGrid="0" snapToObjects="1">
      <p:cViewPr varScale="1">
        <p:scale>
          <a:sx n="108" d="100"/>
          <a:sy n="108" d="100"/>
        </p:scale>
        <p:origin x="1512" y="10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BA902-73A5-4F5B-AFEA-F22D0B52F45A}" type="datetimeFigureOut">
              <a:rPr lang="en-US" smtClean="0"/>
              <a:t>12/12/2019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F528A-828B-45E8-9574-C6A72DE47A82}" type="slidenum">
              <a:rPr lang="en-US" smtClean="0"/>
              <a:t>‹#›</a:t>
            </a:fld>
            <a:endParaRPr lang="en-US"/>
          </a:p>
        </p:txBody>
      </p:sp>
    </p:spTree>
    <p:extLst>
      <p:ext uri="{BB962C8B-B14F-4D97-AF65-F5344CB8AC3E}">
        <p14:creationId xmlns:p14="http://schemas.microsoft.com/office/powerpoint/2010/main" val="535448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71DE8-CB63-4708-A3D9-01A25FC86FA8}" type="slidenum">
              <a:rPr lang="en-US" altLang="en-US"/>
              <a:pPr/>
              <a:t>1</a:t>
            </a:fld>
            <a:endParaRPr lang="en-US" altLang="en-US"/>
          </a:p>
        </p:txBody>
      </p:sp>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r>
              <a:rPr lang="en-US" altLang="en-US"/>
              <a:t>	The amount of drying in the field depends on parameters such as corn maturity, hybrid, moisture content, air temperature and relative humidity, solar radiation and wind speed. Corn growing degree days have been used to predict the rate of field drying. Another predictor of the drying rate is potential evapotranspiration (PET), which is based on parameters similar to those that affect drying. Values for PET are available on the North Dakota Agricultural Weather Network Web site at </a:t>
            </a:r>
            <a:r>
              <a:rPr lang="en-US" altLang="en-US" u="sng"/>
              <a:t>http://ndawn.ndsu.nodak.edu/</a:t>
            </a:r>
            <a:r>
              <a:rPr lang="en-US" altLang="en-US"/>
              <a:t>. About 1 inch of potential evapotranspiration results in about 4 percentage points of corn field drying.</a:t>
            </a:r>
          </a:p>
          <a:p>
            <a:r>
              <a:rPr lang="en-US" altLang="en-US"/>
              <a:t>Standing corn in the field may dry about 2.5 percentage points per week during October, assuming normal weather conditions, and about 1 percentage point per week during November. Corn at 35 percent moisture content on Oct. 11 might be expected to dry to about 27 percent by Nov. 1 and about 22 percent by Dec. 1. Therefore, corn moisture content at harvest likely will be in the mid-20 percent range again this year.</a:t>
            </a:r>
          </a:p>
          <a:p>
            <a:r>
              <a:rPr lang="en-US" altLang="en-US"/>
              <a:t>	Field drying is extremely slow during winter months and corn will dry only to about 20 percent moisture content based on the equilibrium moisture content for average monthly air temperature and relative humidity conditions. Corn that remained in the field during the winter of 2008-09 dried from 25 percent to 30 percent moisture in November to 17 percent to 20 percent when harvested in February and early March. </a:t>
            </a:r>
          </a:p>
        </p:txBody>
      </p:sp>
    </p:spTree>
    <p:extLst>
      <p:ext uri="{BB962C8B-B14F-4D97-AF65-F5344CB8AC3E}">
        <p14:creationId xmlns:p14="http://schemas.microsoft.com/office/powerpoint/2010/main" val="1327876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5160972"/>
            <a:ext cx="9144000" cy="1417638"/>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9" name="Rectangle 8"/>
          <p:cNvSpPr/>
          <p:nvPr userDrawn="1"/>
        </p:nvSpPr>
        <p:spPr>
          <a:xfrm>
            <a:off x="0" y="0"/>
            <a:ext cx="9144000" cy="4866724"/>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01374" y="5265839"/>
            <a:ext cx="4141251" cy="1197378"/>
          </a:xfrm>
          <a:prstGeom prst="rect">
            <a:avLst/>
          </a:prstGeom>
        </p:spPr>
      </p:pic>
      <p:sp>
        <p:nvSpPr>
          <p:cNvPr id="2" name="Title 1"/>
          <p:cNvSpPr>
            <a:spLocks noGrp="1"/>
          </p:cNvSpPr>
          <p:nvPr>
            <p:ph type="ctrTitle"/>
          </p:nvPr>
        </p:nvSpPr>
        <p:spPr>
          <a:xfrm>
            <a:off x="685800" y="1011797"/>
            <a:ext cx="7772400" cy="1470025"/>
          </a:xfrm>
        </p:spPr>
        <p:txBody>
          <a:bodyPr/>
          <a:lstStyle>
            <a:lvl1pPr>
              <a:defRPr>
                <a:solidFill>
                  <a:srgbClr val="000000"/>
                </a:solidFill>
                <a:latin typeface="Arial" pitchFamily="34" charset="0"/>
                <a:cs typeface="Arial" pitchFamily="34" charset="0"/>
              </a:defRPr>
            </a:lvl1pPr>
          </a:lstStyle>
          <a:p>
            <a:r>
              <a:rPr lang="en-US" dirty="0"/>
              <a:t>Click to edit Master title style</a:t>
            </a:r>
          </a:p>
        </p:txBody>
      </p:sp>
      <p:sp>
        <p:nvSpPr>
          <p:cNvPr id="3" name="Subtitle 2"/>
          <p:cNvSpPr>
            <a:spLocks noGrp="1"/>
          </p:cNvSpPr>
          <p:nvPr>
            <p:ph type="subTitle" idx="1"/>
          </p:nvPr>
        </p:nvSpPr>
        <p:spPr>
          <a:xfrm>
            <a:off x="1371600" y="2678792"/>
            <a:ext cx="6400800" cy="925459"/>
          </a:xfrm>
        </p:spPr>
        <p:txBody>
          <a:bodyPr/>
          <a:lstStyle>
            <a:lvl1pPr marL="0" indent="0" algn="ctr">
              <a:buNone/>
              <a:defRPr>
                <a:solidFill>
                  <a:srgbClr val="0000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Date Placeholder 3"/>
          <p:cNvSpPr>
            <a:spLocks noGrp="1"/>
          </p:cNvSpPr>
          <p:nvPr>
            <p:ph type="dt" sz="half" idx="10"/>
          </p:nvPr>
        </p:nvSpPr>
        <p:spPr/>
        <p:txBody>
          <a:bodyPr/>
          <a:lstStyle>
            <a:lvl1pPr>
              <a:defRPr/>
            </a:lvl1pPr>
          </a:lstStyle>
          <a:p>
            <a:pPr>
              <a:defRPr/>
            </a:pPr>
            <a:fld id="{290E6626-6570-4F27-95DF-790DF59BA2E7}" type="datetime1">
              <a:rPr lang="en-US"/>
              <a:pPr>
                <a:defRPr/>
              </a:pPr>
              <a:t>12/12/2019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146C7CD-A354-4D53-8799-1C2964237D4D}" type="slidenum">
              <a:rPr lang="en-US" altLang="en-US"/>
              <a:pPr/>
              <a:t>‹#›</a:t>
            </a:fld>
            <a:endParaRPr lang="en-US" altLang="en-US"/>
          </a:p>
        </p:txBody>
      </p:sp>
      <p:sp>
        <p:nvSpPr>
          <p:cNvPr id="10" name="Freeform 9"/>
          <p:cNvSpPr/>
          <p:nvPr userDrawn="1"/>
        </p:nvSpPr>
        <p:spPr>
          <a:xfrm>
            <a:off x="8663503" y="5161221"/>
            <a:ext cx="848741" cy="1419486"/>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userDrawn="1"/>
        </p:nvSpPr>
        <p:spPr>
          <a:xfrm>
            <a:off x="8215067" y="5161221"/>
            <a:ext cx="848741" cy="1419486"/>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93528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3" name="Rectangle 12"/>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Freeform 13"/>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0"/>
            <a:ext cx="9144000" cy="1417638"/>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lgn="l">
              <a:defRPr>
                <a:solidFill>
                  <a:srgbClr val="004D39"/>
                </a:solidFill>
                <a:latin typeface="Arial" pitchFamily="34" charset="0"/>
                <a:cs typeface="Arial"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solidFill>
                  <a:srgbClr val="000000"/>
                </a:solidFill>
                <a:latin typeface="Arial" pitchFamily="34" charset="0"/>
                <a:cs typeface="Arial" pitchFamily="34" charset="0"/>
              </a:defRPr>
            </a:lvl1pPr>
            <a:lvl2pPr>
              <a:defRPr>
                <a:solidFill>
                  <a:srgbClr val="000000"/>
                </a:solidFill>
                <a:latin typeface="Arial" pitchFamily="34" charset="0"/>
                <a:cs typeface="Arial" pitchFamily="34" charset="0"/>
              </a:defRPr>
            </a:lvl2pPr>
            <a:lvl3pPr>
              <a:defRPr>
                <a:solidFill>
                  <a:srgbClr val="000000"/>
                </a:solidFill>
                <a:latin typeface="Arial" pitchFamily="34" charset="0"/>
                <a:cs typeface="Arial" pitchFamily="34" charset="0"/>
              </a:defRPr>
            </a:lvl3pPr>
            <a:lvl4pPr>
              <a:defRPr>
                <a:solidFill>
                  <a:srgbClr val="000000"/>
                </a:solidFill>
                <a:latin typeface="Arial" pitchFamily="34" charset="0"/>
                <a:cs typeface="Arial" pitchFamily="34" charset="0"/>
              </a:defRPr>
            </a:lvl4pPr>
            <a:lvl5pPr>
              <a:defRPr>
                <a:solidFill>
                  <a:srgbClr val="000000"/>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6A15843B-3EE5-4850-930C-F5C2CB97154D}" type="datetime1">
              <a:rPr lang="en-US"/>
              <a:pPr>
                <a:defRPr/>
              </a:pPr>
              <a:t>12/12/2019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23045E4-9F98-478F-A4F8-3BDE664EDF1D}" type="slidenum">
              <a:rPr lang="en-US" altLang="en-US"/>
              <a:pPr/>
              <a:t>‹#›</a:t>
            </a:fld>
            <a:endParaRPr lang="en-US" altLang="en-US"/>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135120343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1" name="Rectangle 10"/>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Freeform 11"/>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6553200" y="-1"/>
            <a:ext cx="2590800" cy="6257925"/>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629400" y="274638"/>
            <a:ext cx="2057400" cy="5851525"/>
          </a:xfrm>
        </p:spPr>
        <p:txBody>
          <a:bodyPr vert="eaVert"/>
          <a:lstStyle>
            <a:lvl1pPr>
              <a:defRPr>
                <a:solidFill>
                  <a:srgbClr val="004D39"/>
                </a:solidFill>
                <a:latin typeface="Arial" pitchFamily="34" charset="0"/>
                <a:cs typeface="Arial"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solidFill>
                  <a:srgbClr val="000000"/>
                </a:solidFill>
                <a:latin typeface="Arial" pitchFamily="34" charset="0"/>
                <a:cs typeface="Arial" pitchFamily="34" charset="0"/>
              </a:defRPr>
            </a:lvl1pPr>
            <a:lvl2pPr>
              <a:defRPr>
                <a:solidFill>
                  <a:srgbClr val="000000"/>
                </a:solidFill>
                <a:latin typeface="Arial" pitchFamily="34" charset="0"/>
                <a:cs typeface="Arial" pitchFamily="34" charset="0"/>
              </a:defRPr>
            </a:lvl2pPr>
            <a:lvl3pPr>
              <a:defRPr>
                <a:solidFill>
                  <a:srgbClr val="000000"/>
                </a:solidFill>
                <a:latin typeface="Arial" pitchFamily="34" charset="0"/>
                <a:cs typeface="Arial" pitchFamily="34" charset="0"/>
              </a:defRPr>
            </a:lvl3pPr>
            <a:lvl4pPr>
              <a:defRPr>
                <a:solidFill>
                  <a:srgbClr val="000000"/>
                </a:solidFill>
                <a:latin typeface="Arial" pitchFamily="34" charset="0"/>
                <a:cs typeface="Arial" pitchFamily="34" charset="0"/>
              </a:defRPr>
            </a:lvl4pPr>
            <a:lvl5pPr>
              <a:defRPr>
                <a:solidFill>
                  <a:srgbClr val="000000"/>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B4133CC6-5D24-4BCF-8D97-62DEF7ED59C8}" type="datetime1">
              <a:rPr lang="en-US"/>
              <a:pPr>
                <a:defRPr/>
              </a:pPr>
              <a:t>12/12/2019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F0F6D94-7B4E-47E9-B70A-05B323B216A4}" type="slidenum">
              <a:rPr lang="en-US" altLang="en-US"/>
              <a:pPr/>
              <a:t>‹#›</a:t>
            </a:fld>
            <a:endParaRPr lang="en-US" altLang="en-US"/>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325998466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617538"/>
            <a:ext cx="7793037" cy="1143000"/>
          </a:xfrm>
        </p:spPr>
        <p:txBody>
          <a:bodyPr/>
          <a:lstStyle/>
          <a:p>
            <a:r>
              <a:rPr lang="en-US"/>
              <a:t>Click to edit Master title style</a:t>
            </a:r>
          </a:p>
        </p:txBody>
      </p:sp>
      <p:sp>
        <p:nvSpPr>
          <p:cNvPr id="3" name="Text Placeholder 2"/>
          <p:cNvSpPr>
            <a:spLocks noGrp="1"/>
          </p:cNvSpPr>
          <p:nvPr>
            <p:ph type="body" sz="half" idx="1"/>
          </p:nvPr>
        </p:nvSpPr>
        <p:spPr>
          <a:xfrm>
            <a:off x="1182688" y="2017713"/>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914400" y="63246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352800" y="63246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781800" y="6324600"/>
            <a:ext cx="1905000" cy="457200"/>
          </a:xfrm>
        </p:spPr>
        <p:txBody>
          <a:bodyPr/>
          <a:lstStyle>
            <a:lvl1pPr>
              <a:defRPr/>
            </a:lvl1pPr>
          </a:lstStyle>
          <a:p>
            <a:fld id="{2078F315-F753-48AB-873E-4FBB0103BCA4}" type="slidenum">
              <a:rPr lang="en-US" altLang="en-US"/>
              <a:pPr/>
              <a:t>‹#›</a:t>
            </a:fld>
            <a:endParaRPr lang="en-US" altLang="en-US"/>
          </a:p>
        </p:txBody>
      </p:sp>
    </p:spTree>
    <p:extLst>
      <p:ext uri="{BB962C8B-B14F-4D97-AF65-F5344CB8AC3E}">
        <p14:creationId xmlns:p14="http://schemas.microsoft.com/office/powerpoint/2010/main" val="283633049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2"/>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4" name="Freeform 13"/>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3"/>
          <p:cNvSpPr>
            <a:spLocks noGrp="1"/>
          </p:cNvSpPr>
          <p:nvPr>
            <p:ph type="dt" sz="half" idx="10"/>
          </p:nvPr>
        </p:nvSpPr>
        <p:spPr/>
        <p:txBody>
          <a:bodyPr/>
          <a:lstStyle>
            <a:lvl1pPr>
              <a:defRPr/>
            </a:lvl1pPr>
          </a:lstStyle>
          <a:p>
            <a:pPr>
              <a:defRPr/>
            </a:pPr>
            <a:fld id="{CAF348C1-52B1-4BBE-8714-DF6BCEC31BF3}" type="datetime1">
              <a:rPr lang="en-US"/>
              <a:pPr>
                <a:defRPr/>
              </a:pPr>
              <a:t>12/12/2019</a:t>
            </a:fld>
            <a:endParaRPr lang="en-US" dirty="0"/>
          </a:p>
        </p:txBody>
      </p:sp>
      <p:sp>
        <p:nvSpPr>
          <p:cNvPr id="9" name="Rectangle 8"/>
          <p:cNvSpPr/>
          <p:nvPr userDrawn="1"/>
        </p:nvSpPr>
        <p:spPr>
          <a:xfrm>
            <a:off x="0" y="0"/>
            <a:ext cx="9144000" cy="1417638"/>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lgn="l">
              <a:defRPr>
                <a:solidFill>
                  <a:srgbClr val="004D39"/>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00000"/>
                </a:solidFill>
                <a:latin typeface="Arial" pitchFamily="34" charset="0"/>
                <a:cs typeface="Arial" pitchFamily="34" charset="0"/>
              </a:defRPr>
            </a:lvl1pPr>
            <a:lvl2pPr>
              <a:defRPr>
                <a:solidFill>
                  <a:srgbClr val="000000"/>
                </a:solidFill>
                <a:latin typeface="Arial" pitchFamily="34" charset="0"/>
                <a:cs typeface="Arial" pitchFamily="34" charset="0"/>
              </a:defRPr>
            </a:lvl2pPr>
            <a:lvl3pPr>
              <a:defRPr>
                <a:solidFill>
                  <a:srgbClr val="000000"/>
                </a:solidFill>
                <a:latin typeface="Arial" pitchFamily="34" charset="0"/>
                <a:cs typeface="Arial" pitchFamily="34" charset="0"/>
              </a:defRPr>
            </a:lvl3pPr>
            <a:lvl4pPr>
              <a:defRPr>
                <a:solidFill>
                  <a:srgbClr val="000000"/>
                </a:solidFill>
                <a:latin typeface="Arial" pitchFamily="34" charset="0"/>
                <a:cs typeface="Arial" pitchFamily="34" charset="0"/>
              </a:defRPr>
            </a:lvl4pPr>
            <a:lvl5pPr>
              <a:defRPr>
                <a:solidFill>
                  <a:srgbClr val="000000"/>
                </a:solidFill>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760491D-0C59-4D9C-8DD3-90DA2603D409}" type="slidenum">
              <a:rPr lang="en-US" altLang="en-US"/>
              <a:pPr/>
              <a:t>‹#›</a:t>
            </a:fld>
            <a:endParaRPr lang="en-US" alt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325266711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userDrawn="1"/>
        </p:nvSpPr>
        <p:spPr>
          <a:xfrm>
            <a:off x="0" y="4371975"/>
            <a:ext cx="9144000" cy="1417638"/>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Freeform 9"/>
          <p:cNvSpPr/>
          <p:nvPr userDrawn="1"/>
        </p:nvSpPr>
        <p:spPr>
          <a:xfrm>
            <a:off x="8663503" y="4371975"/>
            <a:ext cx="848741" cy="1419486"/>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userDrawn="1"/>
        </p:nvSpPr>
        <p:spPr>
          <a:xfrm>
            <a:off x="8215067" y="4371975"/>
            <a:ext cx="848741" cy="1419486"/>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2313" y="4406900"/>
            <a:ext cx="7772400" cy="1362075"/>
          </a:xfrm>
        </p:spPr>
        <p:txBody>
          <a:bodyPr anchor="t"/>
          <a:lstStyle>
            <a:lvl1pPr algn="l">
              <a:defRPr sz="4000" b="1" cap="all">
                <a:solidFill>
                  <a:srgbClr val="004D39"/>
                </a:solidFi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9B55C2-DD1A-4C0C-B94A-CCE809674F44}" type="datetime1">
              <a:rPr lang="en-US"/>
              <a:pPr>
                <a:defRPr/>
              </a:pPr>
              <a:t>12/12/2019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F2C9D7-DA2F-4AF7-A5D2-C1F6D829D57B}" type="slidenum">
              <a:rPr lang="en-US" altLang="en-US"/>
              <a:pPr/>
              <a:t>‹#›</a:t>
            </a:fld>
            <a:endParaRPr lang="en-US" altLang="en-US"/>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31862"/>
            <a:ext cx="1504334" cy="434955"/>
          </a:xfrm>
          <a:prstGeom prst="rect">
            <a:avLst/>
          </a:prstGeom>
        </p:spPr>
      </p:pic>
    </p:spTree>
    <p:extLst>
      <p:ext uri="{BB962C8B-B14F-4D97-AF65-F5344CB8AC3E}">
        <p14:creationId xmlns:p14="http://schemas.microsoft.com/office/powerpoint/2010/main" val="749308793"/>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Rectangle 13"/>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 name="Freeform 14"/>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0" y="0"/>
            <a:ext cx="9144000" cy="1417638"/>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lgn="l">
              <a:defRPr>
                <a:solidFill>
                  <a:srgbClr val="004D39"/>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solidFill>
                  <a:srgbClr val="000000"/>
                </a:solidFill>
                <a:latin typeface="Arial" pitchFamily="34" charset="0"/>
                <a:cs typeface="Arial" pitchFamily="34" charset="0"/>
              </a:defRPr>
            </a:lvl1pPr>
            <a:lvl2pPr>
              <a:defRPr sz="2400">
                <a:solidFill>
                  <a:srgbClr val="000000"/>
                </a:solidFill>
                <a:latin typeface="Arial" pitchFamily="34" charset="0"/>
                <a:cs typeface="Arial" pitchFamily="34" charset="0"/>
              </a:defRPr>
            </a:lvl2pPr>
            <a:lvl3pPr>
              <a:defRPr sz="2000">
                <a:solidFill>
                  <a:srgbClr val="000000"/>
                </a:solidFill>
                <a:latin typeface="Arial" pitchFamily="34" charset="0"/>
                <a:cs typeface="Arial" pitchFamily="34" charset="0"/>
              </a:defRPr>
            </a:lvl3pPr>
            <a:lvl4pPr>
              <a:defRPr sz="1800">
                <a:solidFill>
                  <a:srgbClr val="000000"/>
                </a:solidFill>
                <a:latin typeface="Arial" pitchFamily="34" charset="0"/>
                <a:cs typeface="Arial" pitchFamily="34" charset="0"/>
              </a:defRPr>
            </a:lvl4pPr>
            <a:lvl5pPr>
              <a:defRPr sz="1800">
                <a:solidFill>
                  <a:srgbClr val="000000"/>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rgbClr val="000000"/>
                </a:solidFill>
                <a:latin typeface="Arial" pitchFamily="34" charset="0"/>
                <a:cs typeface="Arial" pitchFamily="34" charset="0"/>
              </a:defRPr>
            </a:lvl1pPr>
            <a:lvl2pPr>
              <a:defRPr sz="2400">
                <a:solidFill>
                  <a:srgbClr val="000000"/>
                </a:solidFill>
                <a:latin typeface="Arial" pitchFamily="34" charset="0"/>
                <a:cs typeface="Arial" pitchFamily="34" charset="0"/>
              </a:defRPr>
            </a:lvl2pPr>
            <a:lvl3pPr>
              <a:defRPr sz="2000">
                <a:solidFill>
                  <a:srgbClr val="000000"/>
                </a:solidFill>
                <a:latin typeface="Arial" pitchFamily="34" charset="0"/>
                <a:cs typeface="Arial" pitchFamily="34" charset="0"/>
              </a:defRPr>
            </a:lvl3pPr>
            <a:lvl4pPr>
              <a:defRPr sz="1800">
                <a:solidFill>
                  <a:srgbClr val="000000"/>
                </a:solidFill>
                <a:latin typeface="Arial" pitchFamily="34" charset="0"/>
                <a:cs typeface="Arial" pitchFamily="34" charset="0"/>
              </a:defRPr>
            </a:lvl4pPr>
            <a:lvl5pPr>
              <a:defRPr sz="1800">
                <a:solidFill>
                  <a:srgbClr val="000000"/>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3"/>
          <p:cNvSpPr>
            <a:spLocks noGrp="1"/>
          </p:cNvSpPr>
          <p:nvPr>
            <p:ph type="dt" sz="half" idx="10"/>
          </p:nvPr>
        </p:nvSpPr>
        <p:spPr/>
        <p:txBody>
          <a:bodyPr/>
          <a:lstStyle>
            <a:lvl1pPr>
              <a:defRPr/>
            </a:lvl1pPr>
          </a:lstStyle>
          <a:p>
            <a:pPr>
              <a:defRPr/>
            </a:pPr>
            <a:fld id="{D196097B-27F0-45AF-B7B7-DCFB35ECF2F6}" type="datetime1">
              <a:rPr lang="en-US"/>
              <a:pPr>
                <a:defRPr/>
              </a:pPr>
              <a:t>12/12/2019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57F0C200-8CD5-465B-ACB0-8C97ACD81AF1}" type="slidenum">
              <a:rPr lang="en-US" altLang="en-US"/>
              <a:pPr/>
              <a:t>‹#›</a:t>
            </a:fld>
            <a:endParaRPr lang="en-US" altLang="en-US"/>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274584816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7" name="Freeform 16"/>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0" y="0"/>
            <a:ext cx="9144000" cy="1417638"/>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defRPr>
                <a:solidFill>
                  <a:srgbClr val="004D39"/>
                </a:solidFi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000" b="1">
                <a:solidFill>
                  <a:srgbClr val="000000"/>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rgbClr val="000000"/>
                </a:solidFill>
                <a:latin typeface="Arial" pitchFamily="34" charset="0"/>
                <a:cs typeface="Arial" pitchFamily="34" charset="0"/>
              </a:defRPr>
            </a:lvl1pPr>
            <a:lvl2pPr>
              <a:defRPr sz="2000">
                <a:solidFill>
                  <a:srgbClr val="000000"/>
                </a:solidFill>
                <a:latin typeface="Arial" pitchFamily="34" charset="0"/>
                <a:cs typeface="Arial" pitchFamily="34" charset="0"/>
              </a:defRPr>
            </a:lvl2pPr>
            <a:lvl3pPr>
              <a:defRPr sz="1800">
                <a:solidFill>
                  <a:srgbClr val="000000"/>
                </a:solidFill>
                <a:latin typeface="Arial" pitchFamily="34" charset="0"/>
                <a:cs typeface="Arial" pitchFamily="34" charset="0"/>
              </a:defRPr>
            </a:lvl3pPr>
            <a:lvl4pPr>
              <a:defRPr sz="1600">
                <a:solidFill>
                  <a:srgbClr val="000000"/>
                </a:solidFill>
                <a:latin typeface="Arial" pitchFamily="34" charset="0"/>
                <a:cs typeface="Arial" pitchFamily="34" charset="0"/>
              </a:defRPr>
            </a:lvl4pPr>
            <a:lvl5pPr>
              <a:defRPr sz="1600">
                <a:solidFill>
                  <a:srgbClr val="000000"/>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000" b="1">
                <a:solidFill>
                  <a:srgbClr val="000000"/>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solidFill>
                  <a:srgbClr val="000000"/>
                </a:solidFill>
                <a:latin typeface="Arial" pitchFamily="34" charset="0"/>
                <a:cs typeface="Arial" pitchFamily="34" charset="0"/>
              </a:defRPr>
            </a:lvl1pPr>
            <a:lvl2pPr>
              <a:defRPr sz="2000">
                <a:solidFill>
                  <a:srgbClr val="000000"/>
                </a:solidFill>
                <a:latin typeface="Arial" pitchFamily="34" charset="0"/>
                <a:cs typeface="Arial" pitchFamily="34" charset="0"/>
              </a:defRPr>
            </a:lvl2pPr>
            <a:lvl3pPr>
              <a:defRPr sz="1800">
                <a:solidFill>
                  <a:srgbClr val="000000"/>
                </a:solidFill>
                <a:latin typeface="Arial" pitchFamily="34" charset="0"/>
                <a:cs typeface="Arial" pitchFamily="34" charset="0"/>
              </a:defRPr>
            </a:lvl3pPr>
            <a:lvl4pPr>
              <a:defRPr sz="1600">
                <a:solidFill>
                  <a:srgbClr val="000000"/>
                </a:solidFill>
                <a:latin typeface="Arial" pitchFamily="34" charset="0"/>
                <a:cs typeface="Arial" pitchFamily="34" charset="0"/>
              </a:defRPr>
            </a:lvl4pPr>
            <a:lvl5pPr>
              <a:defRPr sz="1600">
                <a:solidFill>
                  <a:srgbClr val="000000"/>
                </a:solidFill>
                <a:latin typeface="Arial" pitchFamily="34" charset="0"/>
                <a:cs typeface="Arial"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p:cNvSpPr>
            <a:spLocks noGrp="1"/>
          </p:cNvSpPr>
          <p:nvPr>
            <p:ph type="dt" sz="half" idx="10"/>
          </p:nvPr>
        </p:nvSpPr>
        <p:spPr/>
        <p:txBody>
          <a:bodyPr/>
          <a:lstStyle>
            <a:lvl1pPr>
              <a:defRPr/>
            </a:lvl1pPr>
          </a:lstStyle>
          <a:p>
            <a:pPr>
              <a:defRPr/>
            </a:pPr>
            <a:fld id="{963C3C14-0D43-41FB-935F-21F78227EAED}" type="datetime1">
              <a:rPr lang="en-US"/>
              <a:pPr>
                <a:defRPr/>
              </a:pPr>
              <a:t>12/12/2019</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5A2D4E7D-C56A-489D-A5C3-75EE12D82B26}" type="slidenum">
              <a:rPr lang="en-US" altLang="en-US"/>
              <a:pPr/>
              <a:t>‹#›</a:t>
            </a:fld>
            <a:endParaRPr lang="en-US" altLang="en-US"/>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62245365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3" name="Freeform 12"/>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0"/>
            <a:ext cx="9144000" cy="1417638"/>
          </a:xfrm>
          <a:prstGeom prst="rect">
            <a:avLst/>
          </a:prstGeom>
          <a:solidFill>
            <a:srgbClr val="FFCC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p:txBody>
          <a:bodyPr/>
          <a:lstStyle>
            <a:lvl1pPr algn="l">
              <a:defRPr>
                <a:solidFill>
                  <a:srgbClr val="004D39"/>
                </a:solidFill>
                <a:latin typeface="Arial" pitchFamily="34" charset="0"/>
                <a:cs typeface="Arial" pitchFamily="34" charset="0"/>
              </a:defRPr>
            </a:lvl1pPr>
          </a:lstStyle>
          <a:p>
            <a:r>
              <a:rPr lang="en-US" dirty="0"/>
              <a:t>Click to edit Master title style</a:t>
            </a:r>
          </a:p>
        </p:txBody>
      </p:sp>
      <p:sp>
        <p:nvSpPr>
          <p:cNvPr id="4" name="Date Placeholder 3"/>
          <p:cNvSpPr>
            <a:spLocks noGrp="1"/>
          </p:cNvSpPr>
          <p:nvPr>
            <p:ph type="dt" sz="half" idx="10"/>
          </p:nvPr>
        </p:nvSpPr>
        <p:spPr/>
        <p:txBody>
          <a:bodyPr/>
          <a:lstStyle>
            <a:lvl1pPr>
              <a:defRPr/>
            </a:lvl1pPr>
          </a:lstStyle>
          <a:p>
            <a:pPr>
              <a:defRPr/>
            </a:pPr>
            <a:fld id="{5119504B-8B50-4DE7-8613-B6503E204239}" type="datetime1">
              <a:rPr lang="en-US"/>
              <a:pPr>
                <a:defRPr/>
              </a:pPr>
              <a:t>12/12/2019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879F3C8-37BE-464E-AE93-D3294C20FCC0}" type="slidenum">
              <a:rPr lang="en-US" altLang="en-US"/>
              <a:pPr/>
              <a:t>‹#›</a:t>
            </a:fld>
            <a:endParaRPr lang="en-US" altLang="en-US"/>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361482641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Freeform 5"/>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3"/>
          <p:cNvSpPr>
            <a:spLocks noGrp="1"/>
          </p:cNvSpPr>
          <p:nvPr>
            <p:ph type="dt" sz="half" idx="10"/>
          </p:nvPr>
        </p:nvSpPr>
        <p:spPr/>
        <p:txBody>
          <a:bodyPr/>
          <a:lstStyle>
            <a:lvl1pPr>
              <a:defRPr/>
            </a:lvl1pPr>
          </a:lstStyle>
          <a:p>
            <a:pPr>
              <a:defRPr/>
            </a:pPr>
            <a:fld id="{580B995C-396A-47DD-8867-567932FD7DD7}" type="datetime1">
              <a:rPr lang="en-US"/>
              <a:pPr>
                <a:defRPr/>
              </a:pPr>
              <a:t>12/12/2019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251FCF97-8901-41CD-A4A1-2840D0BB5E30}" type="slidenum">
              <a:rPr lang="en-US" altLang="en-US"/>
              <a:pPr/>
              <a:t>‹#›</a:t>
            </a:fld>
            <a:endParaRPr lang="en-US" alt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91655366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1732" y="6331862"/>
            <a:ext cx="1504334" cy="434955"/>
          </a:xfrm>
          <a:prstGeom prst="rect">
            <a:avLst/>
          </a:prstGeom>
        </p:spPr>
      </p:pic>
      <p:sp>
        <p:nvSpPr>
          <p:cNvPr id="10" name="Rectangle 9"/>
          <p:cNvSpPr/>
          <p:nvPr userDrawn="1"/>
        </p:nvSpPr>
        <p:spPr>
          <a:xfrm>
            <a:off x="0" y="0"/>
            <a:ext cx="3465513" cy="6238834"/>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73050"/>
            <a:ext cx="3008313" cy="1162050"/>
          </a:xfrm>
        </p:spPr>
        <p:txBody>
          <a:bodyPr anchor="b"/>
          <a:lstStyle>
            <a:lvl1pPr algn="l">
              <a:defRPr sz="2000" b="1">
                <a:solidFill>
                  <a:srgbClr val="FFCC00"/>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solidFill>
                  <a:srgbClr val="000000"/>
                </a:solidFill>
                <a:latin typeface="Arial" pitchFamily="34" charset="0"/>
                <a:cs typeface="Arial" pitchFamily="34" charset="0"/>
              </a:defRPr>
            </a:lvl1pPr>
            <a:lvl2pPr>
              <a:defRPr sz="2800">
                <a:solidFill>
                  <a:srgbClr val="000000"/>
                </a:solidFill>
                <a:latin typeface="Arial" pitchFamily="34" charset="0"/>
                <a:cs typeface="Arial" pitchFamily="34" charset="0"/>
              </a:defRPr>
            </a:lvl2pPr>
            <a:lvl3pPr>
              <a:defRPr sz="2400">
                <a:solidFill>
                  <a:srgbClr val="000000"/>
                </a:solidFill>
                <a:latin typeface="Arial" pitchFamily="34" charset="0"/>
                <a:cs typeface="Arial" pitchFamily="34" charset="0"/>
              </a:defRPr>
            </a:lvl3pPr>
            <a:lvl4pPr>
              <a:defRPr sz="2000">
                <a:solidFill>
                  <a:srgbClr val="000000"/>
                </a:solidFill>
                <a:latin typeface="Arial" pitchFamily="34" charset="0"/>
                <a:cs typeface="Arial" pitchFamily="34" charset="0"/>
              </a:defRPr>
            </a:lvl4pPr>
            <a:lvl5pPr>
              <a:defRPr sz="2000">
                <a:solidFill>
                  <a:srgbClr val="000000"/>
                </a:solidFill>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bg2"/>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15C12E86-BE7A-4206-9481-A04614BA4015}" type="datetime1">
              <a:rPr lang="en-US"/>
              <a:pPr>
                <a:defRPr/>
              </a:pPr>
              <a:t>12/12/2019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6F41024A-CE24-4DBD-9995-460EE64627A8}" type="slidenum">
              <a:rPr lang="en-US" altLang="en-US"/>
              <a:pPr/>
              <a:t>‹#›</a:t>
            </a:fld>
            <a:endParaRPr lang="en-US" altLang="en-US"/>
          </a:p>
        </p:txBody>
      </p:sp>
    </p:spTree>
    <p:extLst>
      <p:ext uri="{BB962C8B-B14F-4D97-AF65-F5344CB8AC3E}">
        <p14:creationId xmlns:p14="http://schemas.microsoft.com/office/powerpoint/2010/main" val="35244107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userDrawn="1"/>
        </p:nvSpPr>
        <p:spPr>
          <a:xfrm>
            <a:off x="0" y="6306877"/>
            <a:ext cx="9144000" cy="551122"/>
          </a:xfrm>
          <a:prstGeom prst="rect">
            <a:avLst/>
          </a:prstGeom>
          <a:solidFill>
            <a:srgbClr val="004D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Freeform 10"/>
          <p:cNvSpPr/>
          <p:nvPr userDrawn="1"/>
        </p:nvSpPr>
        <p:spPr>
          <a:xfrm>
            <a:off x="8912884"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userDrawn="1"/>
        </p:nvSpPr>
        <p:spPr>
          <a:xfrm>
            <a:off x="8713829" y="6306876"/>
            <a:ext cx="330633" cy="552971"/>
          </a:xfrm>
          <a:custGeom>
            <a:avLst/>
            <a:gdLst>
              <a:gd name="connsiteX0" fmla="*/ 4762 w 1128712"/>
              <a:gd name="connsiteY0" fmla="*/ 0 h 2083594"/>
              <a:gd name="connsiteX1" fmla="*/ 671512 w 1128712"/>
              <a:gd name="connsiteY1" fmla="*/ 1040606 h 2083594"/>
              <a:gd name="connsiteX2" fmla="*/ 0 w 1128712"/>
              <a:gd name="connsiteY2" fmla="*/ 2081212 h 2083594"/>
              <a:gd name="connsiteX3" fmla="*/ 452437 w 1128712"/>
              <a:gd name="connsiteY3" fmla="*/ 2083594 h 2083594"/>
              <a:gd name="connsiteX4" fmla="*/ 1128712 w 1128712"/>
              <a:gd name="connsiteY4" fmla="*/ 1045369 h 2083594"/>
              <a:gd name="connsiteX5" fmla="*/ 454818 w 1128712"/>
              <a:gd name="connsiteY5" fmla="*/ 4762 h 2083594"/>
              <a:gd name="connsiteX6" fmla="*/ 4762 w 1128712"/>
              <a:gd name="connsiteY6" fmla="*/ 0 h 2083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8712" h="2083594">
                <a:moveTo>
                  <a:pt x="4762" y="0"/>
                </a:moveTo>
                <a:lnTo>
                  <a:pt x="671512" y="1040606"/>
                </a:lnTo>
                <a:lnTo>
                  <a:pt x="0" y="2081212"/>
                </a:lnTo>
                <a:lnTo>
                  <a:pt x="452437" y="2083594"/>
                </a:lnTo>
                <a:lnTo>
                  <a:pt x="1128712" y="1045369"/>
                </a:lnTo>
                <a:lnTo>
                  <a:pt x="454818" y="4762"/>
                </a:lnTo>
                <a:lnTo>
                  <a:pt x="4762" y="0"/>
                </a:lnTo>
                <a:close/>
              </a:path>
            </a:pathLst>
          </a:cu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92288" y="4800600"/>
            <a:ext cx="5486400" cy="566738"/>
          </a:xfrm>
        </p:spPr>
        <p:txBody>
          <a:bodyPr anchor="b"/>
          <a:lstStyle>
            <a:lvl1pPr algn="l">
              <a:defRPr sz="2000" b="1">
                <a:solidFill>
                  <a:srgbClr val="000000"/>
                </a:solidFill>
                <a:latin typeface="Arial" pitchFamily="34" charset="0"/>
                <a:cs typeface="Arial" pitchFamily="34" charset="0"/>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chemeClr val="bg2"/>
                </a:solidFill>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000000"/>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10"/>
          </p:nvPr>
        </p:nvSpPr>
        <p:spPr/>
        <p:txBody>
          <a:bodyPr/>
          <a:lstStyle>
            <a:lvl1pPr>
              <a:defRPr/>
            </a:lvl1pPr>
          </a:lstStyle>
          <a:p>
            <a:pPr>
              <a:defRPr/>
            </a:pPr>
            <a:fld id="{ACDAEA99-B09F-4321-894E-EB6589271A65}" type="datetime1">
              <a:rPr lang="en-US"/>
              <a:pPr>
                <a:defRPr/>
              </a:pPr>
              <a:t>12/12/2019</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fld id="{FC0EF3E5-73C2-4938-8A24-225183EF67D5}" type="slidenum">
              <a:rPr lang="en-US" altLang="en-US"/>
              <a:pPr/>
              <a:t>‹#›</a:t>
            </a:fld>
            <a:endParaRPr lang="en-US" alt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72188" y="6362090"/>
            <a:ext cx="1504334" cy="434955"/>
          </a:xfrm>
          <a:prstGeom prst="rect">
            <a:avLst/>
          </a:prstGeom>
        </p:spPr>
      </p:pic>
    </p:spTree>
    <p:extLst>
      <p:ext uri="{BB962C8B-B14F-4D97-AF65-F5344CB8AC3E}">
        <p14:creationId xmlns:p14="http://schemas.microsoft.com/office/powerpoint/2010/main" val="408607101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2F8D3784-A0B0-469E-912A-52DF0AFAED74}" type="datetime1">
              <a:rPr lang="en-US"/>
              <a:pPr>
                <a:defRPr/>
              </a:pPr>
              <a:t>12/12/2019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BBFE496-AC79-46CF-9B63-2E4B28B2633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33" r:id="rId7"/>
    <p:sldLayoutId id="2147483740" r:id="rId8"/>
    <p:sldLayoutId id="2147483741" r:id="rId9"/>
    <p:sldLayoutId id="2147483742" r:id="rId10"/>
    <p:sldLayoutId id="2147483743" r:id="rId11"/>
    <p:sldLayoutId id="2147483745" r:id="rId12"/>
  </p:sldLayoutIdLst>
  <p:transition/>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altLang="en-US" sz="3600" dirty="0"/>
              <a:t>“Estimated” Corn Field Drying </a:t>
            </a:r>
          </a:p>
        </p:txBody>
      </p:sp>
      <p:graphicFrame>
        <p:nvGraphicFramePr>
          <p:cNvPr id="330906" name="Group 154"/>
          <p:cNvGraphicFramePr>
            <a:graphicFrameLocks noGrp="1"/>
          </p:cNvGraphicFramePr>
          <p:nvPr>
            <p:ph idx="1"/>
            <p:extLst>
              <p:ext uri="{D42A27DB-BD31-4B8C-83A1-F6EECF244321}">
                <p14:modId xmlns:p14="http://schemas.microsoft.com/office/powerpoint/2010/main" val="2334068896"/>
              </p:ext>
            </p:extLst>
          </p:nvPr>
        </p:nvGraphicFramePr>
        <p:xfrm>
          <a:off x="457200" y="1774166"/>
          <a:ext cx="8229599" cy="3986784"/>
        </p:xfrm>
        <a:graphic>
          <a:graphicData uri="http://schemas.openxmlformats.org/drawingml/2006/table">
            <a:tbl>
              <a:tblPr/>
              <a:tblGrid>
                <a:gridCol w="1082935">
                  <a:extLst>
                    <a:ext uri="{9D8B030D-6E8A-4147-A177-3AD203B41FA5}">
                      <a16:colId xmlns:a16="http://schemas.microsoft.com/office/drawing/2014/main" val="2937667821"/>
                    </a:ext>
                  </a:extLst>
                </a:gridCol>
                <a:gridCol w="1380347">
                  <a:extLst>
                    <a:ext uri="{9D8B030D-6E8A-4147-A177-3AD203B41FA5}">
                      <a16:colId xmlns:a16="http://schemas.microsoft.com/office/drawing/2014/main" val="1637776159"/>
                    </a:ext>
                  </a:extLst>
                </a:gridCol>
                <a:gridCol w="1831716">
                  <a:extLst>
                    <a:ext uri="{9D8B030D-6E8A-4147-A177-3AD203B41FA5}">
                      <a16:colId xmlns:a16="http://schemas.microsoft.com/office/drawing/2014/main" val="4103292523"/>
                    </a:ext>
                  </a:extLst>
                </a:gridCol>
                <a:gridCol w="1518557">
                  <a:extLst>
                    <a:ext uri="{9D8B030D-6E8A-4147-A177-3AD203B41FA5}">
                      <a16:colId xmlns:a16="http://schemas.microsoft.com/office/drawing/2014/main" val="1138865487"/>
                    </a:ext>
                  </a:extLst>
                </a:gridCol>
                <a:gridCol w="1282375">
                  <a:extLst>
                    <a:ext uri="{9D8B030D-6E8A-4147-A177-3AD203B41FA5}">
                      <a16:colId xmlns:a16="http://schemas.microsoft.com/office/drawing/2014/main" val="382206836"/>
                    </a:ext>
                  </a:extLst>
                </a:gridCol>
                <a:gridCol w="1133669">
                  <a:extLst>
                    <a:ext uri="{9D8B030D-6E8A-4147-A177-3AD203B41FA5}">
                      <a16:colId xmlns:a16="http://schemas.microsoft.com/office/drawing/2014/main" val="770727234"/>
                    </a:ext>
                  </a:extLst>
                </a:gridCol>
              </a:tblGrid>
              <a:tr h="4064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800" b="1" i="0" u="none" strike="noStrike" cap="none" normalizeH="0" baseline="0">
                        <a:ln>
                          <a:noFill/>
                        </a:ln>
                        <a:solidFill>
                          <a:schemeClr val="tx1"/>
                        </a:solidFill>
                        <a:effectLst/>
                        <a:latin typeface="Arial" panose="020B0604020202020204" pitchFamily="34" charset="0"/>
                      </a:endParaRP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EMC</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GDD</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PET</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(in)</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gridSpan="2">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Est. Drying (%pt)</a:t>
                      </a:r>
                    </a:p>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Month     Week</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4080238758"/>
                  </a:ext>
                </a:extLst>
              </a:tr>
              <a:tr h="3444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Sep</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250-350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4.0-5.0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18</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4.5</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235345152"/>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Oct</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16</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100-125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2.8-3.5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11-12</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2.5</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124783321"/>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Nov</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19</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20-30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0.8-1.2</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dirty="0">
                          <a:ln>
                            <a:noFill/>
                          </a:ln>
                          <a:solidFill>
                            <a:schemeClr val="tx1"/>
                          </a:solidFill>
                          <a:effectLst/>
                          <a:latin typeface="Arial" panose="020B0604020202020204" pitchFamily="34" charset="0"/>
                        </a:rPr>
                        <a:t>4-5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851237099"/>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Dec</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0.5-0.8</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dirty="0">
                          <a:ln>
                            <a:noFill/>
                          </a:ln>
                          <a:solidFill>
                            <a:schemeClr val="tx1"/>
                          </a:solidFill>
                          <a:effectLst/>
                          <a:latin typeface="Arial" panose="020B0604020202020204" pitchFamily="34" charset="0"/>
                        </a:rPr>
                        <a:t>2</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0.5</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1242712232"/>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Jan</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21</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0.5-0.8</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dirty="0">
                          <a:ln>
                            <a:noFill/>
                          </a:ln>
                          <a:solidFill>
                            <a:schemeClr val="tx1"/>
                          </a:solidFill>
                          <a:effectLst/>
                          <a:latin typeface="Arial" panose="020B0604020202020204" pitchFamily="34" charset="0"/>
                        </a:rPr>
                        <a:t>2</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0.5</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317605079"/>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Feb</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21</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0.5-0.9</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dirty="0">
                          <a:ln>
                            <a:noFill/>
                          </a:ln>
                          <a:solidFill>
                            <a:schemeClr val="tx1"/>
                          </a:solidFill>
                          <a:effectLst/>
                          <a:latin typeface="Arial" panose="020B0604020202020204" pitchFamily="34" charset="0"/>
                        </a:rPr>
                        <a:t>3</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FFFF00"/>
                    </a:solid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0.8</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572399225"/>
                  </a:ext>
                </a:extLst>
              </a:tr>
              <a:tr h="344488">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Mar</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19</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1.3-1.6</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2955163101"/>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Apr</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16</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50-90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3.2-4.5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16</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4</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464425053"/>
                  </a:ext>
                </a:extLst>
              </a:tr>
              <a:tr h="342900">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May</a:t>
                      </a:r>
                    </a:p>
                  </a:txBody>
                  <a:tcPr marL="100771" marR="100771"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14</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200-300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6.5-8.5</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a:ln>
                            <a:noFill/>
                          </a:ln>
                          <a:solidFill>
                            <a:schemeClr val="tx1"/>
                          </a:solidFill>
                          <a:effectLst/>
                          <a:latin typeface="Arial" panose="020B0604020202020204" pitchFamily="34" charset="0"/>
                        </a:rPr>
                        <a:t>30</a:t>
                      </a:r>
                    </a:p>
                  </a:txBody>
                  <a:tcPr marL="100771" marR="100771"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8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800" b="1" i="0" u="none" strike="noStrike" cap="none" normalizeH="0" baseline="0" dirty="0">
                          <a:ln>
                            <a:noFill/>
                          </a:ln>
                          <a:solidFill>
                            <a:schemeClr val="tx1"/>
                          </a:solidFill>
                          <a:effectLst/>
                          <a:latin typeface="Arial" panose="020B0604020202020204" pitchFamily="34" charset="0"/>
                        </a:rPr>
                        <a:t>7</a:t>
                      </a:r>
                    </a:p>
                  </a:txBody>
                  <a:tcPr marL="100771" marR="100771"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a16="http://schemas.microsoft.com/office/drawing/2014/main" val="3119315969"/>
                  </a:ext>
                </a:extLst>
              </a:tr>
            </a:tbl>
          </a:graphicData>
        </a:graphic>
      </p:graphicFrame>
      <p:sp>
        <p:nvSpPr>
          <p:cNvPr id="330895" name="Text Box 143"/>
          <p:cNvSpPr txBox="1">
            <a:spLocks noChangeArrowheads="1"/>
          </p:cNvSpPr>
          <p:nvPr/>
        </p:nvSpPr>
        <p:spPr bwMode="auto">
          <a:xfrm>
            <a:off x="1447800" y="5693433"/>
            <a:ext cx="6553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800">
                <a:latin typeface="Arial" panose="020B0604020202020204" pitchFamily="34" charset="0"/>
              </a:rPr>
              <a:t>NDAWN, Weather, Total PET,  Estimate:1-inch = 4% drying</a:t>
            </a:r>
          </a:p>
          <a:p>
            <a:r>
              <a:rPr lang="en-US" altLang="en-US" sz="1800">
                <a:latin typeface="Arial" panose="020B0604020202020204" pitchFamily="34" charset="0"/>
              </a:rPr>
              <a:t>EMC-equilibrium moisture content, GDD-growing degree days</a:t>
            </a:r>
          </a:p>
        </p:txBody>
      </p:sp>
      <p:sp>
        <p:nvSpPr>
          <p:cNvPr id="330902" name="Text Box 150"/>
          <p:cNvSpPr txBox="1">
            <a:spLocks noChangeArrowheads="1"/>
          </p:cNvSpPr>
          <p:nvPr/>
        </p:nvSpPr>
        <p:spPr bwMode="auto">
          <a:xfrm>
            <a:off x="2943046" y="1362916"/>
            <a:ext cx="480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PET=Potential Evapotranspiration</a:t>
            </a:r>
          </a:p>
        </p:txBody>
      </p:sp>
    </p:spTree>
    <p:extLst>
      <p:ext uri="{BB962C8B-B14F-4D97-AF65-F5344CB8AC3E}">
        <p14:creationId xmlns:p14="http://schemas.microsoft.com/office/powerpoint/2010/main" val="22083129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ext-blend">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F7FE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ext-green</Template>
  <TotalTime>1516</TotalTime>
  <Words>101</Words>
  <Application>Microsoft Office PowerPoint</Application>
  <PresentationFormat>On-screen Show (4:3)</PresentationFormat>
  <Paragraphs>69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ext-blend</vt:lpstr>
      <vt:lpstr>“Estimated” Corn Field Drying </vt:lpstr>
    </vt:vector>
  </TitlesOfParts>
  <Company>North Dakota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Haasser</dc:creator>
  <cp:lastModifiedBy>Melanie Ziegler</cp:lastModifiedBy>
  <cp:revision>35</cp:revision>
  <dcterms:created xsi:type="dcterms:W3CDTF">2017-08-11T20:36:58Z</dcterms:created>
  <dcterms:modified xsi:type="dcterms:W3CDTF">2019-12-12T20:47:07Z</dcterms:modified>
</cp:coreProperties>
</file>